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hartEx1.xml" ContentType="application/vnd.ms-office.chartex+xml"/>
  <Override PartName="/ppt/charts/style1.xml" ContentType="application/vnd.ms-office.chartstyle+xml"/>
  <Override PartName="/ppt/charts/colors1.xml" ContentType="application/vnd.ms-office.chartcolorstyle+xml"/>
  <Override PartName="/ppt/charts/colors2.xml" ContentType="application/vnd.ms-office.chartcolorstyle+xml"/>
  <Override PartName="/ppt/charts/style2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307" r:id="rId2"/>
    <p:sldId id="308" r:id="rId3"/>
    <p:sldId id="309" r:id="rId4"/>
    <p:sldId id="315" r:id="rId5"/>
    <p:sldId id="316" r:id="rId6"/>
    <p:sldId id="311" r:id="rId7"/>
    <p:sldId id="319" r:id="rId8"/>
    <p:sldId id="320" r:id="rId9"/>
    <p:sldId id="317" r:id="rId10"/>
    <p:sldId id="318" r:id="rId11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B491"/>
    <a:srgbClr val="F0D0BA"/>
    <a:srgbClr val="C00000"/>
    <a:srgbClr val="404040"/>
    <a:srgbClr val="F6E2D5"/>
    <a:srgbClr val="FCF2ED"/>
    <a:srgbClr val="E0D3CE"/>
    <a:srgbClr val="D0CECE"/>
    <a:srgbClr val="E7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FECB4D8-DB02-4DC6-A0A2-4F2EBAE1DC90}" styleName="Средний стиль 1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76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-288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3.xlsx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&#1050;&#1085;&#1080;&#1075;&#1072;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1986262583553283E-2"/>
          <c:y val="7.5818886887698125E-2"/>
          <c:w val="0.96232888902311831"/>
          <c:h val="0.82353974950663622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gradFill flip="none" rotWithShape="1">
              <a:gsLst>
                <a:gs pos="0">
                  <a:schemeClr val="accent3">
                    <a:lumMod val="40000"/>
                    <a:lumOff val="60000"/>
                  </a:schemeClr>
                </a:gs>
                <a:gs pos="46000">
                  <a:schemeClr val="accent3">
                    <a:lumMod val="95000"/>
                    <a:lumOff val="5000"/>
                  </a:schemeClr>
                </a:gs>
                <a:gs pos="100000">
                  <a:schemeClr val="accent3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8081-466F-A105-ACD45F6FF860}"/>
              </c:ext>
            </c:extLst>
          </c:dPt>
          <c:dPt>
            <c:idx val="1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8081-466F-A105-ACD45F6FF860}"/>
              </c:ext>
            </c:extLst>
          </c:dPt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8081-466F-A105-ACD45F6FF860}"/>
              </c:ext>
            </c:extLst>
          </c:dPt>
          <c:dPt>
            <c:idx val="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7-8081-466F-A105-ACD45F6FF860}"/>
              </c:ext>
            </c:extLst>
          </c:dPt>
          <c:dPt>
            <c:idx val="4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9-8081-466F-A105-ACD45F6FF860}"/>
              </c:ext>
            </c:extLst>
          </c:dPt>
          <c:dPt>
            <c:idx val="5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B-8081-466F-A105-ACD45F6FF860}"/>
              </c:ext>
            </c:extLst>
          </c:dPt>
          <c:dLbls>
            <c:dLbl>
              <c:idx val="0"/>
              <c:layout>
                <c:manualLayout>
                  <c:x val="1.4888731044279988E-2"/>
                  <c:y val="7.1080206457216993E-2"/>
                </c:manualLayout>
              </c:layout>
              <c:tx>
                <c:rich>
                  <a:bodyPr/>
                  <a:lstStyle/>
                  <a:p>
                    <a:r>
                      <a:rPr lang="en-US" sz="10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rPr>
                      <a:t>1 174,3</a:t>
                    </a:r>
                    <a:endParaRPr lang="en-US" sz="1000" dirty="0">
                      <a:solidFill>
                        <a:schemeClr val="bg1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6.8645808191215713E-2"/>
                      <c:h val="7.205182250768729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8081-466F-A105-ACD45F6FF860}"/>
                </c:ext>
              </c:extLst>
            </c:dLbl>
            <c:dLbl>
              <c:idx val="1"/>
              <c:layout>
                <c:manualLayout>
                  <c:x val="1.0509692501844681E-2"/>
                  <c:y val="3.79094434438490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081-466F-A105-ACD45F6FF860}"/>
                </c:ext>
              </c:extLst>
            </c:dLbl>
            <c:dLbl>
              <c:idx val="2"/>
              <c:layout>
                <c:manualLayout>
                  <c:x val="1.4012923335792951E-2"/>
                  <c:y val="-2.84320825828867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081-466F-A105-ACD45F6FF860}"/>
                </c:ext>
              </c:extLst>
            </c:dLbl>
            <c:dLbl>
              <c:idx val="3"/>
              <c:layout>
                <c:manualLayout>
                  <c:x val="1.4012923335792951E-2"/>
                  <c:y val="-9.00349281791415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081-466F-A105-ACD45F6FF860}"/>
                </c:ext>
              </c:extLst>
            </c:dLbl>
            <c:dLbl>
              <c:idx val="4"/>
              <c:layout>
                <c:manualLayout>
                  <c:x val="1.4012923335792822E-2"/>
                  <c:y val="-0.1374217324839528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081-466F-A105-ACD45F6FF860}"/>
                </c:ext>
              </c:extLst>
            </c:dLbl>
            <c:dLbl>
              <c:idx val="5"/>
              <c:layout>
                <c:manualLayout>
                  <c:x val="1.0509692501844713E-2"/>
                  <c:y val="-0.1848085367887641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081-466F-A105-ACD45F6FF86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Лист1!$A$2:$A$7</c:f>
              <c:strCache>
                <c:ptCount val="6"/>
                <c:pt idx="0">
                  <c:v>2014 г.</c:v>
                </c:pt>
                <c:pt idx="1">
                  <c:v>2015 г.</c:v>
                </c:pt>
                <c:pt idx="2">
                  <c:v>2016 г.</c:v>
                </c:pt>
                <c:pt idx="3">
                  <c:v>2017 г.</c:v>
                </c:pt>
                <c:pt idx="4">
                  <c:v>2018 г.</c:v>
                </c:pt>
                <c:pt idx="5">
                  <c:v>2019 г.</c:v>
                </c:pt>
              </c:strCache>
            </c:strRef>
          </c:cat>
          <c:val>
            <c:numRef>
              <c:f>Лист1!$B$2:$B$7</c:f>
              <c:numCache>
                <c:formatCode>#,##0.0</c:formatCode>
                <c:ptCount val="6"/>
                <c:pt idx="0">
                  <c:v>1174.3</c:v>
                </c:pt>
                <c:pt idx="1">
                  <c:v>1414.2</c:v>
                </c:pt>
                <c:pt idx="2">
                  <c:v>1458.6</c:v>
                </c:pt>
                <c:pt idx="3">
                  <c:v>1537.2</c:v>
                </c:pt>
                <c:pt idx="4">
                  <c:v>1870.5</c:v>
                </c:pt>
                <c:pt idx="5">
                  <c:v>2068.5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8081-466F-A105-ACD45F6FF86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9"/>
        <c:shape val="cylinder"/>
        <c:axId val="116726400"/>
        <c:axId val="116745728"/>
        <c:axId val="0"/>
      </c:bar3DChart>
      <c:catAx>
        <c:axId val="11672640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64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6745728"/>
        <c:crosses val="autoZero"/>
        <c:auto val="1"/>
        <c:lblAlgn val="ctr"/>
        <c:lblOffset val="100"/>
        <c:noMultiLvlLbl val="0"/>
      </c:catAx>
      <c:valAx>
        <c:axId val="116745728"/>
        <c:scaling>
          <c:orientation val="minMax"/>
        </c:scaling>
        <c:delete val="1"/>
        <c:axPos val="l"/>
        <c:numFmt formatCode="#,##0.0" sourceLinked="1"/>
        <c:majorTickMark val="none"/>
        <c:minorTickMark val="none"/>
        <c:tickLblPos val="nextTo"/>
        <c:crossAx val="1167264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7940050292090526E-2"/>
          <c:y val="5.5504055000973627E-2"/>
          <c:w val="0.94411989941581898"/>
          <c:h val="0.8643234211087311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595959"/>
            </a:solidFill>
          </c:spPr>
          <c:invertIfNegative val="0"/>
          <c:cat>
            <c:strRef>
              <c:f>Лист1!$A$2:$A$5</c:f>
              <c:strCache>
                <c:ptCount val="2"/>
                <c:pt idx="0">
                  <c:v>2018 год</c:v>
                </c:pt>
                <c:pt idx="1">
                  <c:v>2019 год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343</c:v>
                </c:pt>
                <c:pt idx="1">
                  <c:v>134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149-4D0C-B273-EC44F49E751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Лист1!$A$2:$A$5</c:f>
              <c:strCache>
                <c:ptCount val="2"/>
                <c:pt idx="0">
                  <c:v>2018 год</c:v>
                </c:pt>
                <c:pt idx="1">
                  <c:v>2019 год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359</c:v>
                </c:pt>
                <c:pt idx="1">
                  <c:v>150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149-4D0C-B273-EC44F49E75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8150784"/>
        <c:axId val="68152320"/>
      </c:barChart>
      <c:catAx>
        <c:axId val="68150784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68152320"/>
        <c:crosses val="autoZero"/>
        <c:auto val="1"/>
        <c:lblAlgn val="ctr"/>
        <c:lblOffset val="100"/>
        <c:noMultiLvlLbl val="0"/>
      </c:catAx>
      <c:valAx>
        <c:axId val="6815232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6815078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5400045720082295E-2"/>
          <c:y val="9.8673875557286447E-2"/>
          <c:w val="0.94411989941581898"/>
          <c:h val="0.8643234211087311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595959"/>
            </a:solidFill>
          </c:spPr>
          <c:invertIfNegative val="0"/>
          <c:cat>
            <c:strRef>
              <c:f>Лист1!$A$2:$A$5</c:f>
              <c:strCache>
                <c:ptCount val="2"/>
                <c:pt idx="0">
                  <c:v>2018 год</c:v>
                </c:pt>
                <c:pt idx="1">
                  <c:v>2019 год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49</c:v>
                </c:pt>
                <c:pt idx="1">
                  <c:v>21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87F-41A0-A9B1-F552A0D587C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Лист1!$A$2:$A$5</c:f>
              <c:strCache>
                <c:ptCount val="2"/>
                <c:pt idx="0">
                  <c:v>2018 год</c:v>
                </c:pt>
                <c:pt idx="1">
                  <c:v>2019 год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56</c:v>
                </c:pt>
                <c:pt idx="1">
                  <c:v>30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87F-41A0-A9B1-F552A0D587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9071232"/>
        <c:axId val="69072768"/>
      </c:barChart>
      <c:catAx>
        <c:axId val="6907123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69072768"/>
        <c:crosses val="autoZero"/>
        <c:auto val="1"/>
        <c:lblAlgn val="ctr"/>
        <c:lblOffset val="100"/>
        <c:noMultiLvlLbl val="0"/>
      </c:catAx>
      <c:valAx>
        <c:axId val="6907276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6907123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numDim type="val">
        <cx:f dir="row">Лист1!$C$7:$H$7</cx:f>
        <cx:lvl ptCount="6" formatCode="# ##0,00">
          <cx:pt idx="0">6692.5</cx:pt>
          <cx:pt idx="1">8260.7000000000007</cx:pt>
          <cx:pt idx="2">8438.8999999999996</cx:pt>
          <cx:pt idx="3">8896</cx:pt>
          <cx:pt idx="4">10812.700000000001</cx:pt>
          <cx:pt idx="5">11800.200000000001</cx:pt>
        </cx:lvl>
      </cx:numDim>
    </cx:data>
    <cx:data id="1">
      <cx:numDim type="val">
        <cx:f dir="row">Лист1!$C$8:$H$8</cx:f>
        <cx:lvl ptCount="6" formatCode="Основной">
          <cx:pt idx="0">2014</cx:pt>
          <cx:pt idx="1">2015</cx:pt>
          <cx:pt idx="2">2016</cx:pt>
          <cx:pt idx="3">2017</cx:pt>
          <cx:pt idx="4">2018</cx:pt>
          <cx:pt idx="5">2019</cx:pt>
        </cx:lvl>
      </cx:numDim>
    </cx:data>
  </cx:chartData>
  <cx:chart>
    <cx:plotArea>
      <cx:plotAreaRegion>
        <cx:series layoutId="waterfall" uniqueId="{C462585E-5A03-4B9D-9910-9F36DCB40E13}" formatIdx="0">
          <cx:spPr>
            <a:gradFill flip="none" rotWithShape="1">
              <a:gsLst>
                <a:gs pos="0">
                  <a:schemeClr val="accent3">
                    <a:lumMod val="89000"/>
                  </a:schemeClr>
                </a:gs>
                <a:gs pos="23000">
                  <a:schemeClr val="accent3">
                    <a:lumMod val="89000"/>
                  </a:schemeClr>
                </a:gs>
                <a:gs pos="69000">
                  <a:schemeClr val="accent3">
                    <a:lumMod val="75000"/>
                  </a:schemeClr>
                </a:gs>
                <a:gs pos="97000">
                  <a:schemeClr val="accent3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cx:spPr>
          <cx:dataLabels pos="ctr">
            <cx:txPr>
              <a:bodyPr spcFirstLastPara="1" vertOverflow="ellipsis" wrap="square" lIns="0" tIns="0" rIns="0" bIns="0" anchor="ctr" anchorCtr="1">
                <a:spAutoFit/>
              </a:bodyPr>
              <a:lstStyle/>
              <a:p>
                <a:pPr>
                  <a:defRPr sz="1100" b="1">
                    <a:solidFill>
                      <a:schemeClr val="bg1"/>
                    </a:solidFill>
                  </a:defRPr>
                </a:pPr>
                <a:endParaRPr lang="ru-RU" sz="1100" b="1">
                  <a:solidFill>
                    <a:schemeClr val="bg1"/>
                  </a:solidFill>
                </a:endParaRPr>
              </a:p>
            </cx:txPr>
            <cx:visibility seriesName="0" categoryName="0" value="1"/>
            <cx:separator>, </cx:separator>
          </cx:dataLabels>
          <cx:dataId val="0"/>
          <cx:layoutPr>
            <cx:subtotals/>
          </cx:layoutPr>
        </cx:series>
        <cx:series layoutId="waterfall" hidden="1" uniqueId="{60A18D1C-BB0E-4FD5-9F80-6A25BDBC1E95}" formatIdx="1">
          <cx:dataLabels pos="outEnd">
            <cx:visibility seriesName="0" categoryName="0" value="1"/>
          </cx:dataLabels>
          <cx:dataId val="1"/>
          <cx:layoutPr>
            <cx:subtotals/>
          </cx:layoutPr>
        </cx:series>
      </cx:plotAreaRegion>
      <cx:axis id="0" hidden="1">
        <cx:catScaling gapWidth="0.5"/>
        <cx:majorGridlines/>
        <cx:tickLabels/>
      </cx:axis>
      <cx:axis id="1" hidden="1">
        <cx:valScaling/>
        <cx:majorGridlines/>
        <cx:tickLabels/>
      </cx:axis>
    </cx:plotArea>
  </cx:chart>
  <cx:spPr>
    <a:ln>
      <a:noFill/>
    </a:ln>
    <a:effectLst/>
  </cx:spPr>
  <cx:clrMapOvr bg1="lt1" tx1="dk1" bg2="lt2" tx2="dk2" accent1="accent1" accent2="accent2" accent3="accent3" accent4="accent4" accent5="accent5" accent6="accent6" hlink="hlink" folHlink="folHlink"/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style1.xml><?xml version="1.0" encoding="utf-8"?>
<cs:chartStyle xmlns:cs="http://schemas.microsoft.com/office/drawing/2012/chartStyle" xmlns:a="http://schemas.openxmlformats.org/drawingml/2006/main" id="31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064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9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  <cs:bodyPr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  <cs:bodyPr wrap="square" lIns="38100" tIns="19050" rIns="38100" bIns="19050" anchor="ctr">
      <a:spAutoFit/>
    </cs:bodyPr>
  </cs:dataLabel>
  <cs:dataLabelCallout>
    <cs:lnRef idx="0"/>
    <cs:fillRef idx="0"/>
    <cs:effectRef idx="0"/>
    <cs:fontRef idx="minor">
      <a:schemeClr val="tx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/>
      </a:solidFill>
    </cs:spPr>
  </cs:downBar>
  <cs:dropLine>
    <cs:lnRef idx="0"/>
    <cs:fillRef idx="0"/>
    <cs:effectRef idx="0"/>
    <cs:fontRef idx="minor">
      <a:schemeClr val="tx1"/>
    </cs:fontRef>
  </cs:dropLine>
  <cs:errorBar>
    <cs:lnRef idx="0"/>
    <cs:fillRef idx="0"/>
    <cs:effectRef idx="0"/>
    <cs:fontRef idx="minor">
      <a:schemeClr val="tx1"/>
    </cs:fontRef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tx1">
            <a:lumMod val="15000"/>
            <a:lumOff val="85000"/>
            <a:lumOff val="10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</cs:hiLoLine>
  <cs:leaderLine>
    <cs:lnRef idx="0"/>
    <cs:fillRef idx="0"/>
    <cs:effectRef idx="0"/>
    <cs:fontRef idx="minor">
      <a:schemeClr val="tx1"/>
    </cs:fontRef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  <cs:bodyPr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  <cs:bodyPr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  <cs:bodyPr/>
  </cs:valueAxis>
  <cs:wall>
    <cs:lnRef idx="0"/>
    <cs:fillRef idx="0"/>
    <cs:effectRef idx="0"/>
    <cs:fontRef idx="minor">
      <a:schemeClr val="tx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0.07862</cdr:x>
      <cdr:y>0.5664</cdr:y>
    </cdr:from>
    <cdr:to>
      <cdr:x>0.14206</cdr:x>
      <cdr:y>0.72176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43653" y="926734"/>
          <a:ext cx="357984" cy="2541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l" rtl="0"/>
          <a:r>
            <a:rPr lang="ru-RU" sz="1200" b="1" dirty="0">
              <a:solidFill>
                <a:schemeClr val="bg1"/>
              </a:solidFill>
              <a:latin typeface="Segoe UI" pitchFamily="34" charset="0"/>
              <a:ea typeface="Segoe UI" pitchFamily="34" charset="0"/>
              <a:cs typeface="Segoe UI" pitchFamily="34" charset="0"/>
              <a:sym typeface="Arial"/>
            </a:rPr>
            <a:t>49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CDA7AC-1A6B-4E3F-AC59-7F9D5B17651B}" type="datetimeFigureOut">
              <a:rPr lang="ru-RU" smtClean="0"/>
              <a:t>30.04.2019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65A753-26F7-494C-A1D3-E9ABB709EA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94807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buClr>
                <a:prstClr val="black"/>
              </a:buClr>
              <a:buSzPct val="25000"/>
              <a:buFont typeface="Calibri"/>
              <a:buNone/>
            </a:pPr>
            <a:fld id="{00000000-1234-1234-1234-123412341234}" type="slidenum">
              <a:rPr lang="ru-RU" smtClean="0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pPr>
                <a:buClr>
                  <a:prstClr val="black"/>
                </a:buClr>
                <a:buSzPct val="25000"/>
                <a:buFont typeface="Calibri"/>
                <a:buNone/>
              </a:pPr>
              <a:t>4</a:t>
            </a:fld>
            <a:endParaRPr lang="ru-RU" dirty="0"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895684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buClr>
                <a:prstClr val="black"/>
              </a:buClr>
              <a:buSzPct val="25000"/>
              <a:buFont typeface="Calibri"/>
              <a:buNone/>
            </a:pPr>
            <a:fld id="{00000000-1234-1234-1234-123412341234}" type="slidenum">
              <a:rPr lang="ru-RU" smtClean="0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pPr>
                <a:buClr>
                  <a:prstClr val="black"/>
                </a:buClr>
                <a:buSzPct val="25000"/>
                <a:buFont typeface="Calibri"/>
                <a:buNone/>
              </a:pPr>
              <a:t>5</a:t>
            </a:fld>
            <a:endParaRPr lang="ru-RU" dirty="0"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895684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7313" y="742950"/>
            <a:ext cx="6623050" cy="37258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17365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3525" cy="3721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E8B7C-600F-4AA8-9A23-CE220EE86A69}" type="slidenum">
              <a:rPr lang="ru-RU" smtClean="0"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04610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71D07-2000-4EFD-BC96-2CDBDDCCBF8A}" type="datetime1">
              <a:rPr lang="ru-RU" smtClean="0"/>
              <a:t>30.04.2019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3001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D9C84-3FC0-4F28-8DF5-9208FC925D74}" type="datetime1">
              <a:rPr lang="ru-RU" smtClean="0"/>
              <a:t>30.04.2019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04082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DD3EB-0F85-4A5D-A2BC-63EC57B420DC}" type="datetime1">
              <a:rPr lang="ru-RU" smtClean="0"/>
              <a:t>30.04.2019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859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B73DC-9F71-471E-B843-D7E6FA946CA6}" type="datetime1">
              <a:rPr lang="ru-RU" smtClean="0"/>
              <a:t>30.04.2019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8001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2172F-0B51-476F-B371-F62A95C1572B}" type="datetime1">
              <a:rPr lang="ru-RU" smtClean="0"/>
              <a:t>30.04.2019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3278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AB230-167C-4466-B844-C997A97AF355}" type="datetime1">
              <a:rPr lang="ru-RU" smtClean="0"/>
              <a:t>30.04.2019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64844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1B426-0A4E-4D44-A97F-7A3DC0355792}" type="datetime1">
              <a:rPr lang="ru-RU" smtClean="0"/>
              <a:t>30.04.2019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1485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2B532-DC54-4FE2-AB0D-07B2939ED0A5}" type="datetime1">
              <a:rPr lang="ru-RU" smtClean="0"/>
              <a:t>30.04.2019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7651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7E46C-5D67-419D-AA85-4599FB0796C9}" type="datetime1">
              <a:rPr lang="ru-RU" smtClean="0"/>
              <a:t>30.04.2019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4956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82A9D-A009-4B33-AAB4-2681EDF7999D}" type="datetime1">
              <a:rPr lang="ru-RU" smtClean="0"/>
              <a:t>30.04.2019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2024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88745-DD0C-4F23-A036-1D898A7272A1}" type="datetime1">
              <a:rPr lang="ru-RU" smtClean="0"/>
              <a:t>30.04.2019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48D7-4F4B-4B04-BC17-41C34ED25E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15848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 — по центру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829556" y="6610115"/>
            <a:ext cx="288541" cy="212799"/>
          </a:xfrm>
          <a:prstGeom prst="rect">
            <a:avLst/>
          </a:prstGeom>
        </p:spPr>
        <p:txBody>
          <a:bodyPr/>
          <a:lstStyle>
            <a:lvl1pPr>
              <a:defRPr sz="825">
                <a:solidFill>
                  <a:srgbClr val="253957"/>
                </a:solidFill>
              </a:defRPr>
            </a:lvl1pPr>
          </a:lstStyle>
          <a:p>
            <a:fld id="{86CB4B4D-7CA3-9044-876B-883B54F867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7420688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551B7A-28A1-4F7A-98C3-15EC3DF8C392}" type="datetime1">
              <a:rPr lang="ru-RU" smtClean="0"/>
              <a:t>30.04.2019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AC48D7-4F4B-4B04-BC17-41C34ED25E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4492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microsoft.com/office/2014/relationships/chartEx" Target="../charts/chartEx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chart" Target="../charts/chart3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Рисунок 2054">
            <a:extLst>
              <a:ext uri="{FF2B5EF4-FFF2-40B4-BE49-F238E27FC236}">
                <a16:creationId xmlns="" xmlns:a16="http://schemas.microsoft.com/office/drawing/2014/main" id="{0D0775D3-D1E0-42EE-8868-9AF828EC192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44"/>
          <a:stretch/>
        </p:blipFill>
        <p:spPr>
          <a:xfrm>
            <a:off x="0" y="2086483"/>
            <a:ext cx="4060340" cy="4191320"/>
          </a:xfrm>
          <a:prstGeom prst="rect">
            <a:avLst/>
          </a:prstGeom>
        </p:spPr>
      </p:pic>
      <p:sp>
        <p:nvSpPr>
          <p:cNvPr id="20" name="Прямоугольник 19">
            <a:extLst>
              <a:ext uri="{FF2B5EF4-FFF2-40B4-BE49-F238E27FC236}">
                <a16:creationId xmlns="" xmlns:a16="http://schemas.microsoft.com/office/drawing/2014/main" id="{C8509E34-C6B5-4EC0-A6EE-2D69404C028C}"/>
              </a:ext>
            </a:extLst>
          </p:cNvPr>
          <p:cNvSpPr/>
          <p:nvPr/>
        </p:nvSpPr>
        <p:spPr>
          <a:xfrm>
            <a:off x="211868" y="1186409"/>
            <a:ext cx="35883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/>
              <a:t>1. </a:t>
            </a:r>
            <a:r>
              <a:rPr lang="ru-RU" sz="1600" dirty="0"/>
              <a:t>Новая методика </a:t>
            </a:r>
          </a:p>
          <a:p>
            <a:pPr algn="ctr"/>
            <a:r>
              <a:rPr lang="ru-RU" sz="1600" dirty="0"/>
              <a:t>определения численности застрахованных лиц</a:t>
            </a:r>
            <a:r>
              <a:rPr lang="en-US" sz="1600" dirty="0"/>
              <a:t>*</a:t>
            </a:r>
            <a:endParaRPr lang="ru-RU" sz="1600" dirty="0"/>
          </a:p>
        </p:txBody>
      </p:sp>
      <p:sp>
        <p:nvSpPr>
          <p:cNvPr id="123" name="Прямоугольник 122">
            <a:extLst>
              <a:ext uri="{FF2B5EF4-FFF2-40B4-BE49-F238E27FC236}">
                <a16:creationId xmlns="" xmlns:a16="http://schemas.microsoft.com/office/drawing/2014/main" id="{4E3C4C35-CE3A-49AF-9D66-4C6E83E708F7}"/>
              </a:ext>
            </a:extLst>
          </p:cNvPr>
          <p:cNvSpPr/>
          <p:nvPr/>
        </p:nvSpPr>
        <p:spPr>
          <a:xfrm>
            <a:off x="4015019" y="1186409"/>
            <a:ext cx="413613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/>
              <a:t>2. </a:t>
            </a:r>
            <a:r>
              <a:rPr lang="ru-RU" sz="1600" dirty="0"/>
              <a:t>Новая методика расчета тарифа страхового взноса на ОМС неработающего населения </a:t>
            </a:r>
          </a:p>
        </p:txBody>
      </p:sp>
      <p:sp>
        <p:nvSpPr>
          <p:cNvPr id="124" name="Прямоугольник 123">
            <a:extLst>
              <a:ext uri="{FF2B5EF4-FFF2-40B4-BE49-F238E27FC236}">
                <a16:creationId xmlns="" xmlns:a16="http://schemas.microsoft.com/office/drawing/2014/main" id="{9260BC3F-3783-43CB-8FFF-6AAEEDE58EEE}"/>
              </a:ext>
            </a:extLst>
          </p:cNvPr>
          <p:cNvSpPr/>
          <p:nvPr/>
        </p:nvSpPr>
        <p:spPr>
          <a:xfrm>
            <a:off x="8435253" y="1186409"/>
            <a:ext cx="35883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/>
              <a:t>3. </a:t>
            </a:r>
            <a:r>
              <a:rPr lang="ru-RU" sz="1600" dirty="0"/>
              <a:t>Изменения </a:t>
            </a:r>
          </a:p>
          <a:p>
            <a:pPr algn="ctr"/>
            <a:r>
              <a:rPr lang="ru-RU" sz="1600" dirty="0"/>
              <a:t>в Методику распределения </a:t>
            </a:r>
          </a:p>
          <a:p>
            <a:pPr algn="ctr"/>
            <a:r>
              <a:rPr lang="ru-RU" sz="1600" dirty="0"/>
              <a:t>субвенции</a:t>
            </a:r>
          </a:p>
        </p:txBody>
      </p:sp>
      <p:pic>
        <p:nvPicPr>
          <p:cNvPr id="2057" name="Рисунок 2056">
            <a:extLst>
              <a:ext uri="{FF2B5EF4-FFF2-40B4-BE49-F238E27FC236}">
                <a16:creationId xmlns="" xmlns:a16="http://schemas.microsoft.com/office/drawing/2014/main" id="{AFA41107-49FB-4D28-8E30-C31876D583E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380"/>
          <a:stretch/>
        </p:blipFill>
        <p:spPr>
          <a:xfrm>
            <a:off x="8112125" y="2073229"/>
            <a:ext cx="4075457" cy="4204574"/>
          </a:xfrm>
          <a:prstGeom prst="rect">
            <a:avLst/>
          </a:prstGeom>
        </p:spPr>
      </p:pic>
      <p:pic>
        <p:nvPicPr>
          <p:cNvPr id="154" name="Рисунок 153">
            <a:extLst>
              <a:ext uri="{FF2B5EF4-FFF2-40B4-BE49-F238E27FC236}">
                <a16:creationId xmlns="" xmlns:a16="http://schemas.microsoft.com/office/drawing/2014/main" id="{85DC101C-E407-4DD6-9B96-615B6255398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24" t="25843" r="12720" b="-230"/>
          <a:stretch/>
        </p:blipFill>
        <p:spPr>
          <a:xfrm>
            <a:off x="4059450" y="2086483"/>
            <a:ext cx="4052755" cy="4191320"/>
          </a:xfrm>
          <a:prstGeom prst="rect">
            <a:avLst/>
          </a:prstGeom>
        </p:spPr>
      </p:pic>
      <p:sp>
        <p:nvSpPr>
          <p:cNvPr id="144" name="Прямоугольник 143">
            <a:extLst>
              <a:ext uri="{FF2B5EF4-FFF2-40B4-BE49-F238E27FC236}">
                <a16:creationId xmlns="" xmlns:a16="http://schemas.microsoft.com/office/drawing/2014/main" id="{8F7B6E7C-16C1-4FD5-818B-68543C2C21A5}"/>
              </a:ext>
            </a:extLst>
          </p:cNvPr>
          <p:cNvSpPr/>
          <p:nvPr/>
        </p:nvSpPr>
        <p:spPr>
          <a:xfrm>
            <a:off x="2311" y="2085591"/>
            <a:ext cx="12189689" cy="4680321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8" name="Прямоугольник 127">
            <a:extLst>
              <a:ext uri="{FF2B5EF4-FFF2-40B4-BE49-F238E27FC236}">
                <a16:creationId xmlns="" xmlns:a16="http://schemas.microsoft.com/office/drawing/2014/main" id="{F1DB9271-3CA3-4527-831A-6CD0559F85B8}"/>
              </a:ext>
            </a:extLst>
          </p:cNvPr>
          <p:cNvSpPr/>
          <p:nvPr/>
        </p:nvSpPr>
        <p:spPr>
          <a:xfrm>
            <a:off x="294686" y="2819264"/>
            <a:ext cx="28355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/>
              <a:t>Численность </a:t>
            </a:r>
            <a:endParaRPr lang="en-US" sz="1600" b="1" dirty="0"/>
          </a:p>
          <a:p>
            <a:r>
              <a:rPr lang="ru-RU" sz="1600" b="1" dirty="0"/>
              <a:t>на 1 АПРЕЛЯ </a:t>
            </a:r>
          </a:p>
        </p:txBody>
      </p:sp>
      <p:sp>
        <p:nvSpPr>
          <p:cNvPr id="129" name="Прямоугольник 128">
            <a:extLst>
              <a:ext uri="{FF2B5EF4-FFF2-40B4-BE49-F238E27FC236}">
                <a16:creationId xmlns="" xmlns:a16="http://schemas.microsoft.com/office/drawing/2014/main" id="{D30F8F6E-1F26-43ED-A9DE-9246D47BF3B3}"/>
              </a:ext>
            </a:extLst>
          </p:cNvPr>
          <p:cNvSpPr/>
          <p:nvPr/>
        </p:nvSpPr>
        <p:spPr>
          <a:xfrm>
            <a:off x="294686" y="4535614"/>
            <a:ext cx="28355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/>
              <a:t>Численность </a:t>
            </a:r>
            <a:endParaRPr lang="en-US" sz="1600" b="1" dirty="0"/>
          </a:p>
          <a:p>
            <a:r>
              <a:rPr lang="ru-RU" sz="1600" b="1" dirty="0"/>
              <a:t>на 1 ЯНВАРЯ</a:t>
            </a:r>
            <a:r>
              <a:rPr lang="en-US" sz="1600" b="1" dirty="0"/>
              <a:t> </a:t>
            </a:r>
            <a:endParaRPr lang="ru-RU" sz="1600" b="1" dirty="0"/>
          </a:p>
        </p:txBody>
      </p:sp>
      <p:sp>
        <p:nvSpPr>
          <p:cNvPr id="2052" name="Прямоугольник 2051">
            <a:extLst>
              <a:ext uri="{FF2B5EF4-FFF2-40B4-BE49-F238E27FC236}">
                <a16:creationId xmlns="" xmlns:a16="http://schemas.microsoft.com/office/drawing/2014/main" id="{9FEBF676-4C2F-4070-A70C-3D717388EC1D}"/>
              </a:ext>
            </a:extLst>
          </p:cNvPr>
          <p:cNvSpPr/>
          <p:nvPr/>
        </p:nvSpPr>
        <p:spPr>
          <a:xfrm>
            <a:off x="2096420" y="2819264"/>
            <a:ext cx="18010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/>
              <a:t>Неработающие</a:t>
            </a:r>
          </a:p>
          <a:p>
            <a:r>
              <a:rPr lang="ru-RU" sz="1600" b="1" dirty="0">
                <a:solidFill>
                  <a:srgbClr val="C00000"/>
                </a:solidFill>
              </a:rPr>
              <a:t>85 МЛН </a:t>
            </a:r>
            <a:r>
              <a:rPr lang="ru-RU" sz="1600" b="1" dirty="0"/>
              <a:t>человек</a:t>
            </a:r>
          </a:p>
        </p:txBody>
      </p:sp>
      <p:sp>
        <p:nvSpPr>
          <p:cNvPr id="2053" name="Прямоугольник 2052">
            <a:extLst>
              <a:ext uri="{FF2B5EF4-FFF2-40B4-BE49-F238E27FC236}">
                <a16:creationId xmlns="" xmlns:a16="http://schemas.microsoft.com/office/drawing/2014/main" id="{6332D2CA-7F57-4EE3-B5CF-BCF80ADA7527}"/>
              </a:ext>
            </a:extLst>
          </p:cNvPr>
          <p:cNvSpPr/>
          <p:nvPr/>
        </p:nvSpPr>
        <p:spPr>
          <a:xfrm>
            <a:off x="0" y="2086483"/>
            <a:ext cx="969818" cy="32976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3" name="Прямоугольник 132">
            <a:extLst>
              <a:ext uri="{FF2B5EF4-FFF2-40B4-BE49-F238E27FC236}">
                <a16:creationId xmlns="" xmlns:a16="http://schemas.microsoft.com/office/drawing/2014/main" id="{E74AADC8-C88F-4AB2-A14B-7FA2EABA7392}"/>
              </a:ext>
            </a:extLst>
          </p:cNvPr>
          <p:cNvSpPr/>
          <p:nvPr/>
        </p:nvSpPr>
        <p:spPr>
          <a:xfrm>
            <a:off x="-60472" y="2088668"/>
            <a:ext cx="103029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</a:rPr>
              <a:t>БЫЛО</a:t>
            </a:r>
          </a:p>
        </p:txBody>
      </p:sp>
      <p:sp>
        <p:nvSpPr>
          <p:cNvPr id="138" name="Прямоугольник 137">
            <a:extLst>
              <a:ext uri="{FF2B5EF4-FFF2-40B4-BE49-F238E27FC236}">
                <a16:creationId xmlns="" xmlns:a16="http://schemas.microsoft.com/office/drawing/2014/main" id="{5549E5E5-E65E-4C18-BE29-E8A6FD0A94CE}"/>
              </a:ext>
            </a:extLst>
          </p:cNvPr>
          <p:cNvSpPr/>
          <p:nvPr/>
        </p:nvSpPr>
        <p:spPr>
          <a:xfrm>
            <a:off x="0" y="3852376"/>
            <a:ext cx="969818" cy="32976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5" name="Прямоугольник 134">
            <a:extLst>
              <a:ext uri="{FF2B5EF4-FFF2-40B4-BE49-F238E27FC236}">
                <a16:creationId xmlns="" xmlns:a16="http://schemas.microsoft.com/office/drawing/2014/main" id="{8DF79857-0C19-4218-9259-4173401B569E}"/>
              </a:ext>
            </a:extLst>
          </p:cNvPr>
          <p:cNvSpPr/>
          <p:nvPr/>
        </p:nvSpPr>
        <p:spPr>
          <a:xfrm>
            <a:off x="4418" y="3843589"/>
            <a:ext cx="90050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</a:rPr>
              <a:t>СТАЛО</a:t>
            </a:r>
          </a:p>
        </p:txBody>
      </p:sp>
      <p:sp>
        <p:nvSpPr>
          <p:cNvPr id="139" name="Прямоугольник 138">
            <a:extLst>
              <a:ext uri="{FF2B5EF4-FFF2-40B4-BE49-F238E27FC236}">
                <a16:creationId xmlns="" xmlns:a16="http://schemas.microsoft.com/office/drawing/2014/main" id="{8AAB2CBA-240C-4061-84D9-92AA5CD8B1B4}"/>
              </a:ext>
            </a:extLst>
          </p:cNvPr>
          <p:cNvSpPr/>
          <p:nvPr/>
        </p:nvSpPr>
        <p:spPr>
          <a:xfrm>
            <a:off x="2096420" y="4535614"/>
            <a:ext cx="18010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/>
              <a:t>Неработающие</a:t>
            </a:r>
          </a:p>
          <a:p>
            <a:r>
              <a:rPr lang="ru-RU" sz="1600" b="1" dirty="0">
                <a:solidFill>
                  <a:srgbClr val="C00000"/>
                </a:solidFill>
              </a:rPr>
              <a:t>80 МЛН </a:t>
            </a:r>
            <a:r>
              <a:rPr lang="ru-RU" sz="1600" b="1" dirty="0"/>
              <a:t>человек</a:t>
            </a:r>
          </a:p>
        </p:txBody>
      </p:sp>
      <p:sp>
        <p:nvSpPr>
          <p:cNvPr id="150" name="Прямоугольник 149">
            <a:extLst>
              <a:ext uri="{FF2B5EF4-FFF2-40B4-BE49-F238E27FC236}">
                <a16:creationId xmlns="" xmlns:a16="http://schemas.microsoft.com/office/drawing/2014/main" id="{481169C9-3189-4F54-B9F4-E14D3FB4DD42}"/>
              </a:ext>
            </a:extLst>
          </p:cNvPr>
          <p:cNvSpPr/>
          <p:nvPr/>
        </p:nvSpPr>
        <p:spPr>
          <a:xfrm>
            <a:off x="8107494" y="2086483"/>
            <a:ext cx="969818" cy="32976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1" name="Прямоугольник 150">
            <a:extLst>
              <a:ext uri="{FF2B5EF4-FFF2-40B4-BE49-F238E27FC236}">
                <a16:creationId xmlns="" xmlns:a16="http://schemas.microsoft.com/office/drawing/2014/main" id="{C2DD06E9-5733-4653-934A-C8510D76BB59}"/>
              </a:ext>
            </a:extLst>
          </p:cNvPr>
          <p:cNvSpPr/>
          <p:nvPr/>
        </p:nvSpPr>
        <p:spPr>
          <a:xfrm>
            <a:off x="8085278" y="2073229"/>
            <a:ext cx="103029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</a:rPr>
              <a:t>БЫЛО</a:t>
            </a:r>
          </a:p>
        </p:txBody>
      </p:sp>
      <p:sp>
        <p:nvSpPr>
          <p:cNvPr id="152" name="Прямоугольник 151">
            <a:extLst>
              <a:ext uri="{FF2B5EF4-FFF2-40B4-BE49-F238E27FC236}">
                <a16:creationId xmlns="" xmlns:a16="http://schemas.microsoft.com/office/drawing/2014/main" id="{01A59143-4364-4D1E-8085-832D6373264B}"/>
              </a:ext>
            </a:extLst>
          </p:cNvPr>
          <p:cNvSpPr/>
          <p:nvPr/>
        </p:nvSpPr>
        <p:spPr>
          <a:xfrm>
            <a:off x="8114528" y="3852376"/>
            <a:ext cx="969818" cy="32976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3" name="Прямоугольник 152">
            <a:extLst>
              <a:ext uri="{FF2B5EF4-FFF2-40B4-BE49-F238E27FC236}">
                <a16:creationId xmlns="" xmlns:a16="http://schemas.microsoft.com/office/drawing/2014/main" id="{35C5EE32-E1A9-4164-AFEA-6E2CCE2EBD3F}"/>
              </a:ext>
            </a:extLst>
          </p:cNvPr>
          <p:cNvSpPr/>
          <p:nvPr/>
        </p:nvSpPr>
        <p:spPr>
          <a:xfrm>
            <a:off x="8163632" y="3844785"/>
            <a:ext cx="90050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</a:rPr>
              <a:t>СТАЛО</a:t>
            </a:r>
          </a:p>
        </p:txBody>
      </p:sp>
      <p:sp>
        <p:nvSpPr>
          <p:cNvPr id="2059" name="Прямоугольник 2058">
            <a:extLst>
              <a:ext uri="{FF2B5EF4-FFF2-40B4-BE49-F238E27FC236}">
                <a16:creationId xmlns="" xmlns:a16="http://schemas.microsoft.com/office/drawing/2014/main" id="{801207A2-41E8-4A8E-8000-67991377D6CE}"/>
              </a:ext>
            </a:extLst>
          </p:cNvPr>
          <p:cNvSpPr/>
          <p:nvPr/>
        </p:nvSpPr>
        <p:spPr>
          <a:xfrm>
            <a:off x="8332136" y="2790069"/>
            <a:ext cx="3649243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/>
              <a:t>Структура соотношения </a:t>
            </a:r>
          </a:p>
          <a:p>
            <a:pPr algn="ctr"/>
            <a:r>
              <a:rPr lang="ru-RU" sz="1600" b="1" dirty="0"/>
              <a:t>заработной платы и прочих расходов </a:t>
            </a:r>
          </a:p>
          <a:p>
            <a:pPr algn="ctr"/>
            <a:r>
              <a:rPr lang="ru-RU" sz="2000" b="1" dirty="0">
                <a:solidFill>
                  <a:srgbClr val="C00000"/>
                </a:solidFill>
              </a:rPr>
              <a:t>60%</a:t>
            </a:r>
            <a:r>
              <a:rPr lang="ru-RU" sz="1600" b="1" dirty="0"/>
              <a:t> на </a:t>
            </a:r>
            <a:r>
              <a:rPr lang="ru-RU" sz="2000" b="1" dirty="0">
                <a:solidFill>
                  <a:srgbClr val="C00000"/>
                </a:solidFill>
              </a:rPr>
              <a:t>40%</a:t>
            </a:r>
            <a:endParaRPr lang="ru-RU" sz="1600" b="1" dirty="0">
              <a:solidFill>
                <a:srgbClr val="C00000"/>
              </a:solidFill>
            </a:endParaRPr>
          </a:p>
        </p:txBody>
      </p:sp>
      <p:sp>
        <p:nvSpPr>
          <p:cNvPr id="160" name="Прямоугольник 159">
            <a:extLst>
              <a:ext uri="{FF2B5EF4-FFF2-40B4-BE49-F238E27FC236}">
                <a16:creationId xmlns="" xmlns:a16="http://schemas.microsoft.com/office/drawing/2014/main" id="{EF9A5676-3CC8-4C4C-A5B1-4DC354C73CEA}"/>
              </a:ext>
            </a:extLst>
          </p:cNvPr>
          <p:cNvSpPr/>
          <p:nvPr/>
        </p:nvSpPr>
        <p:spPr>
          <a:xfrm>
            <a:off x="8334797" y="4533936"/>
            <a:ext cx="3649243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/>
              <a:t>Структура соотношения </a:t>
            </a:r>
          </a:p>
          <a:p>
            <a:pPr algn="ctr"/>
            <a:r>
              <a:rPr lang="ru-RU" sz="1600" b="1" dirty="0"/>
              <a:t>заработной платы и прочих расходов </a:t>
            </a:r>
          </a:p>
          <a:p>
            <a:pPr algn="ctr"/>
            <a:r>
              <a:rPr lang="ru-RU" sz="2000" b="1" dirty="0">
                <a:solidFill>
                  <a:srgbClr val="C00000"/>
                </a:solidFill>
              </a:rPr>
              <a:t>70%</a:t>
            </a:r>
            <a:r>
              <a:rPr lang="ru-RU" sz="1600" b="1" dirty="0"/>
              <a:t> на </a:t>
            </a:r>
            <a:r>
              <a:rPr lang="ru-RU" sz="2000" b="1" dirty="0">
                <a:solidFill>
                  <a:srgbClr val="C00000"/>
                </a:solidFill>
              </a:rPr>
              <a:t>30%</a:t>
            </a:r>
            <a:endParaRPr lang="ru-RU" sz="1600" b="1" dirty="0">
              <a:solidFill>
                <a:srgbClr val="C00000"/>
              </a:solidFill>
            </a:endParaRPr>
          </a:p>
        </p:txBody>
      </p:sp>
      <p:sp>
        <p:nvSpPr>
          <p:cNvPr id="2049" name="Прямоугольник 2048">
            <a:extLst>
              <a:ext uri="{FF2B5EF4-FFF2-40B4-BE49-F238E27FC236}">
                <a16:creationId xmlns="" xmlns:a16="http://schemas.microsoft.com/office/drawing/2014/main" id="{75CD6C80-9DEB-485F-831E-034E637D71F3}"/>
              </a:ext>
            </a:extLst>
          </p:cNvPr>
          <p:cNvSpPr/>
          <p:nvPr/>
        </p:nvSpPr>
        <p:spPr>
          <a:xfrm>
            <a:off x="3768148" y="2778753"/>
            <a:ext cx="4472071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/>
              <a:t>Уменьшение платежа на ОМС </a:t>
            </a:r>
          </a:p>
          <a:p>
            <a:pPr algn="ctr"/>
            <a:r>
              <a:rPr lang="ru-RU" sz="1600" b="1" dirty="0"/>
              <a:t>неработающего населения </a:t>
            </a:r>
          </a:p>
          <a:p>
            <a:pPr algn="ctr"/>
            <a:r>
              <a:rPr lang="ru-RU" sz="1600" b="1" dirty="0"/>
              <a:t>в 60 субъектах РФ </a:t>
            </a:r>
          </a:p>
          <a:p>
            <a:pPr algn="ctr"/>
            <a:r>
              <a:rPr lang="ru-RU" sz="1600" b="1" dirty="0"/>
              <a:t>на </a:t>
            </a:r>
            <a:r>
              <a:rPr lang="ru-RU" b="1" dirty="0">
                <a:solidFill>
                  <a:srgbClr val="C00000"/>
                </a:solidFill>
              </a:rPr>
              <a:t>15,7 МЛРД РУБЛЕЙ</a:t>
            </a:r>
            <a:endParaRPr lang="ru-RU" sz="1600" b="1" dirty="0">
              <a:solidFill>
                <a:srgbClr val="C00000"/>
              </a:solidFill>
            </a:endParaRPr>
          </a:p>
          <a:p>
            <a:pPr algn="ctr"/>
            <a:endParaRPr lang="ru-RU" sz="1600" b="1" dirty="0"/>
          </a:p>
          <a:p>
            <a:pPr algn="ctr"/>
            <a:endParaRPr lang="ru-RU" sz="1600" b="1" dirty="0"/>
          </a:p>
          <a:p>
            <a:pPr algn="ctr"/>
            <a:endParaRPr lang="ru-RU" sz="1600" b="1" dirty="0"/>
          </a:p>
          <a:p>
            <a:pPr algn="ctr"/>
            <a:r>
              <a:rPr lang="ru-RU" sz="1600" b="1" dirty="0"/>
              <a:t> Снижение нагрузки </a:t>
            </a:r>
          </a:p>
          <a:p>
            <a:pPr algn="ctr"/>
            <a:r>
              <a:rPr lang="ru-RU" sz="1600" b="1" dirty="0"/>
              <a:t>на бюджеты субъектов РФ</a:t>
            </a:r>
            <a:endParaRPr lang="ru-RU" sz="1500" b="1" dirty="0"/>
          </a:p>
        </p:txBody>
      </p:sp>
      <p:sp>
        <p:nvSpPr>
          <p:cNvPr id="175" name="Прямоугольник 174">
            <a:extLst>
              <a:ext uri="{FF2B5EF4-FFF2-40B4-BE49-F238E27FC236}">
                <a16:creationId xmlns="" xmlns:a16="http://schemas.microsoft.com/office/drawing/2014/main" id="{5A931392-82A8-46ED-ACB0-C13A0AC71617}"/>
              </a:ext>
            </a:extLst>
          </p:cNvPr>
          <p:cNvSpPr/>
          <p:nvPr/>
        </p:nvSpPr>
        <p:spPr>
          <a:xfrm>
            <a:off x="4053312" y="2086239"/>
            <a:ext cx="1274551" cy="32976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>
            <a:extLst>
              <a:ext uri="{FF2B5EF4-FFF2-40B4-BE49-F238E27FC236}">
                <a16:creationId xmlns="" xmlns:a16="http://schemas.microsoft.com/office/drawing/2014/main" id="{EBA56985-A280-4664-BB11-37A8B4B7C8CE}"/>
              </a:ext>
            </a:extLst>
          </p:cNvPr>
          <p:cNvSpPr/>
          <p:nvPr/>
        </p:nvSpPr>
        <p:spPr>
          <a:xfrm>
            <a:off x="4059742" y="2085591"/>
            <a:ext cx="126812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</a:rPr>
              <a:t>РЕЗУЛЬТАТ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8C915FF7-F5E5-4652-933A-0CAC84CA79DA}"/>
              </a:ext>
            </a:extLst>
          </p:cNvPr>
          <p:cNvSpPr/>
          <p:nvPr/>
        </p:nvSpPr>
        <p:spPr>
          <a:xfrm>
            <a:off x="149544" y="5382495"/>
            <a:ext cx="3767137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0447">
              <a:spcBef>
                <a:spcPct val="0"/>
              </a:spcBef>
            </a:pPr>
            <a:r>
              <a:rPr lang="ru-RU" sz="1600" b="1" dirty="0"/>
              <a:t>Снижение численности </a:t>
            </a:r>
          </a:p>
          <a:p>
            <a:pPr algn="ctr" defTabSz="770447">
              <a:spcBef>
                <a:spcPct val="0"/>
              </a:spcBef>
            </a:pPr>
            <a:r>
              <a:rPr lang="ru-RU" sz="1600" b="1" dirty="0"/>
              <a:t>неработающих на </a:t>
            </a:r>
            <a:r>
              <a:rPr lang="ru-RU" b="1" dirty="0">
                <a:solidFill>
                  <a:srgbClr val="C00000"/>
                </a:solidFill>
              </a:rPr>
              <a:t>5 МЛН ЧЕЛОВЕК</a:t>
            </a:r>
            <a:endParaRPr lang="ru-RU" sz="1600" b="1" dirty="0">
              <a:solidFill>
                <a:srgbClr val="C00000"/>
              </a:solidFill>
            </a:endParaRPr>
          </a:p>
        </p:txBody>
      </p:sp>
      <p:pic>
        <p:nvPicPr>
          <p:cNvPr id="34" name="Рисунок 39" descr="подчеркивание размытое.png">
            <a:extLst>
              <a:ext uri="{FF2B5EF4-FFF2-40B4-BE49-F238E27FC236}">
                <a16:creationId xmlns="" xmlns:a16="http://schemas.microsoft.com/office/drawing/2014/main" id="{975DF74C-03F2-47E5-8CC8-97060BC7960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l="34382" r="14063"/>
          <a:stretch>
            <a:fillRect/>
          </a:stretch>
        </p:blipFill>
        <p:spPr bwMode="auto">
          <a:xfrm rot="16200000" flipV="1">
            <a:off x="1410315" y="3850905"/>
            <a:ext cx="5275283" cy="92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Рисунок 39" descr="подчеркивание размытое.png">
            <a:extLst>
              <a:ext uri="{FF2B5EF4-FFF2-40B4-BE49-F238E27FC236}">
                <a16:creationId xmlns="" xmlns:a16="http://schemas.microsoft.com/office/drawing/2014/main" id="{70F06A37-4BD2-4E93-A6DA-BFCB30578F9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l="34382" r="14063"/>
          <a:stretch>
            <a:fillRect/>
          </a:stretch>
        </p:blipFill>
        <p:spPr bwMode="auto">
          <a:xfrm rot="16200000" flipV="1">
            <a:off x="5495728" y="3817966"/>
            <a:ext cx="5208227" cy="91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Прямоугольник 35"/>
          <p:cNvSpPr/>
          <p:nvPr/>
        </p:nvSpPr>
        <p:spPr>
          <a:xfrm>
            <a:off x="-15927" y="6052549"/>
            <a:ext cx="40503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defTabSz="622300">
              <a:lnSpc>
                <a:spcPct val="90000"/>
              </a:lnSpc>
              <a:spcBef>
                <a:spcPct val="0"/>
              </a:spcBef>
            </a:pPr>
            <a:r>
              <a:rPr lang="en-US" sz="1000" i="1" dirty="0">
                <a:solidFill>
                  <a:schemeClr val="bg1">
                    <a:lumMod val="50000"/>
                  </a:schemeClr>
                </a:solidFill>
                <a:latin typeface="GothamPro-Bold"/>
                <a:cs typeface="Times New Roman" panose="02020603050405020304" pitchFamily="18" charset="0"/>
              </a:rPr>
              <a:t>* </a:t>
            </a:r>
            <a:r>
              <a:rPr lang="ru-RU" sz="1000" i="1" dirty="0">
                <a:solidFill>
                  <a:schemeClr val="bg1">
                    <a:lumMod val="50000"/>
                  </a:schemeClr>
                </a:solidFill>
                <a:latin typeface="GothamPro-Bold"/>
                <a:cs typeface="Times New Roman" panose="02020603050405020304" pitchFamily="18" charset="0"/>
              </a:rPr>
              <a:t>если человек единожды работал в году,</a:t>
            </a:r>
            <a:r>
              <a:rPr lang="en-US" sz="1000" i="1" dirty="0">
                <a:solidFill>
                  <a:schemeClr val="bg1">
                    <a:lumMod val="50000"/>
                  </a:schemeClr>
                </a:solidFill>
                <a:latin typeface="GothamPro-Bold"/>
                <a:cs typeface="Times New Roman" panose="02020603050405020304" pitchFamily="18" charset="0"/>
              </a:rPr>
              <a:t> </a:t>
            </a:r>
            <a:r>
              <a:rPr lang="ru-RU" sz="1000" i="1" dirty="0">
                <a:solidFill>
                  <a:schemeClr val="bg1">
                    <a:lumMod val="50000"/>
                  </a:schemeClr>
                </a:solidFill>
                <a:latin typeface="GothamPro-Bold"/>
                <a:cs typeface="Times New Roman" panose="02020603050405020304" pitchFamily="18" charset="0"/>
              </a:rPr>
              <a:t>считается работающим</a:t>
            </a:r>
            <a:endParaRPr lang="ru-RU" sz="1000" dirty="0">
              <a:solidFill>
                <a:schemeClr val="bg1">
                  <a:lumMod val="50000"/>
                </a:schemeClr>
              </a:solidFill>
              <a:latin typeface="GothamPro-Bold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9738996" y="2585156"/>
            <a:ext cx="791971" cy="2413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200" b="1" dirty="0">
                <a:solidFill>
                  <a:srgbClr val="C00000"/>
                </a:solidFill>
                <a:cs typeface="Times New Roman" pitchFamily="18" charset="0"/>
              </a:rPr>
              <a:t>ИБР</a:t>
            </a:r>
            <a:r>
              <a:rPr lang="ru-RU" sz="1200" b="1" baseline="-25000" dirty="0">
                <a:solidFill>
                  <a:srgbClr val="C00000"/>
                </a:solidFill>
                <a:cs typeface="Times New Roman" pitchFamily="18" charset="0"/>
              </a:rPr>
              <a:t>i</a:t>
            </a:r>
            <a:r>
              <a:rPr lang="ru-RU" sz="1200" b="1" dirty="0">
                <a:solidFill>
                  <a:srgbClr val="C00000"/>
                </a:solidFill>
                <a:cs typeface="Times New Roman" pitchFamily="18" charset="0"/>
              </a:rPr>
              <a:t> ≤ 3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9794944" y="4303547"/>
            <a:ext cx="936104" cy="274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200" b="1" dirty="0">
                <a:solidFill>
                  <a:srgbClr val="C00000"/>
                </a:solidFill>
                <a:cs typeface="Times New Roman" pitchFamily="18" charset="0"/>
              </a:rPr>
              <a:t>ИБР</a:t>
            </a:r>
            <a:r>
              <a:rPr lang="ru-RU" sz="1200" b="1" baseline="-25000" dirty="0">
                <a:solidFill>
                  <a:srgbClr val="C00000"/>
                </a:solidFill>
                <a:cs typeface="Times New Roman" pitchFamily="18" charset="0"/>
              </a:rPr>
              <a:t> </a:t>
            </a:r>
            <a:r>
              <a:rPr lang="ru-RU" sz="1200" b="1" dirty="0">
                <a:solidFill>
                  <a:srgbClr val="C00000"/>
                </a:solidFill>
                <a:cs typeface="Times New Roman" pitchFamily="18" charset="0"/>
              </a:rPr>
              <a:t>≤ 4,5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444382" y="6492875"/>
            <a:ext cx="2743200" cy="365125"/>
          </a:xfrm>
        </p:spPr>
        <p:txBody>
          <a:bodyPr/>
          <a:lstStyle/>
          <a:p>
            <a:fld id="{7CAC48D7-4F4B-4B04-BC17-41C34ED25E82}" type="slidenum">
              <a:rPr lang="ru-RU" b="1" smtClean="0"/>
              <a:t>1</a:t>
            </a:fld>
            <a:endParaRPr lang="ru-RU" b="1" dirty="0"/>
          </a:p>
        </p:txBody>
      </p:sp>
      <p:pic>
        <p:nvPicPr>
          <p:cNvPr id="41" name="Picture 2" descr="http://www.ffoms.ru/bitrix/templates/ffoms/images/logo3.png">
            <a:extLst>
              <a:ext uri="{FF2B5EF4-FFF2-40B4-BE49-F238E27FC236}">
                <a16:creationId xmlns="" xmlns:a16="http://schemas.microsoft.com/office/drawing/2014/main" id="{98BFC63E-6820-469A-8B66-30907D17F1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2812" y="201872"/>
            <a:ext cx="2220558" cy="418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2" name="Прямая соединительная линия 41">
            <a:extLst>
              <a:ext uri="{FF2B5EF4-FFF2-40B4-BE49-F238E27FC236}">
                <a16:creationId xmlns="" xmlns:a16="http://schemas.microsoft.com/office/drawing/2014/main" id="{03D07D35-71CB-4F4D-A237-A35ADDAF8128}"/>
              </a:ext>
            </a:extLst>
          </p:cNvPr>
          <p:cNvCxnSpPr>
            <a:cxnSpLocks/>
          </p:cNvCxnSpPr>
          <p:nvPr/>
        </p:nvCxnSpPr>
        <p:spPr>
          <a:xfrm>
            <a:off x="340242" y="751809"/>
            <a:ext cx="11383128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Прямоугольник 42">
            <a:extLst>
              <a:ext uri="{FF2B5EF4-FFF2-40B4-BE49-F238E27FC236}">
                <a16:creationId xmlns="" xmlns:a16="http://schemas.microsoft.com/office/drawing/2014/main" id="{9E760383-5E8D-4C7E-90CA-CB04C0565950}"/>
              </a:ext>
            </a:extLst>
          </p:cNvPr>
          <p:cNvSpPr/>
          <p:nvPr/>
        </p:nvSpPr>
        <p:spPr>
          <a:xfrm>
            <a:off x="276557" y="267573"/>
            <a:ext cx="634325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НОВЕЛЛЫ ЗАКОНОДАТЕЛЬСТВА В СФЕРЕ ОМС</a:t>
            </a:r>
          </a:p>
        </p:txBody>
      </p:sp>
    </p:spTree>
    <p:extLst>
      <p:ext uri="{BB962C8B-B14F-4D97-AF65-F5344CB8AC3E}">
        <p14:creationId xmlns:p14="http://schemas.microsoft.com/office/powerpoint/2010/main" val="4016940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C8199A54-2755-4F25-B5B2-82AE75B51EE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90"/>
          <a:stretch/>
        </p:blipFill>
        <p:spPr>
          <a:xfrm>
            <a:off x="354174" y="936580"/>
            <a:ext cx="4197804" cy="5666819"/>
          </a:xfrm>
          <a:prstGeom prst="rect">
            <a:avLst/>
          </a:prstGeom>
        </p:spPr>
      </p:pic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2552214125"/>
              </p:ext>
            </p:extLst>
          </p:nvPr>
        </p:nvGraphicFramePr>
        <p:xfrm>
          <a:off x="4472922" y="1309199"/>
          <a:ext cx="7250263" cy="26800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4476192" y="952436"/>
            <a:ext cx="71827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Динамика размера субвенции, </a:t>
            </a:r>
            <a:r>
              <a:rPr lang="ru-RU" dirty="0" err="1"/>
              <a:t>млд</a:t>
            </a:r>
            <a:r>
              <a:rPr lang="ru-RU" dirty="0"/>
              <a:t>. </a:t>
            </a:r>
            <a:r>
              <a:rPr lang="ru-RU" dirty="0" err="1"/>
              <a:t>руб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5074457" y="4216958"/>
            <a:ext cx="59862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Подушевой норматив финансового обеспечения базовой программы ОМС, руб.  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598863" y="1770268"/>
            <a:ext cx="6158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solidFill>
                  <a:srgbClr val="CC0000"/>
                </a:solidFill>
              </a:rPr>
              <a:t>+198,0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698571" y="1929419"/>
            <a:ext cx="6142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solidFill>
                  <a:srgbClr val="CC0000"/>
                </a:solidFill>
              </a:rPr>
              <a:t>+333,2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810198" y="2099000"/>
            <a:ext cx="5373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solidFill>
                  <a:srgbClr val="CC0000"/>
                </a:solidFill>
              </a:rPr>
              <a:t>+78,6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828684" y="2182710"/>
            <a:ext cx="5373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solidFill>
                  <a:srgbClr val="CC0000"/>
                </a:solidFill>
              </a:rPr>
              <a:t>+44,4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820469" y="2279430"/>
            <a:ext cx="6158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solidFill>
                  <a:srgbClr val="CC0000"/>
                </a:solidFill>
              </a:rPr>
              <a:t>+239,9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803636" y="2014325"/>
            <a:ext cx="6495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+20,4%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28684" y="1896313"/>
            <a:ext cx="5709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+3,1%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12652" y="1834819"/>
            <a:ext cx="5709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+5,4%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659810" y="1703836"/>
            <a:ext cx="6495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+21,7%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595660" y="1542580"/>
            <a:ext cx="6495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+10,6%</a:t>
            </a:r>
          </a:p>
        </p:txBody>
      </p:sp>
      <p:cxnSp>
        <p:nvCxnSpPr>
          <p:cNvPr id="4" name="Прямая со стрелкой 3"/>
          <p:cNvCxnSpPr/>
          <p:nvPr/>
        </p:nvCxnSpPr>
        <p:spPr>
          <a:xfrm flipV="1">
            <a:off x="5989111" y="2973590"/>
            <a:ext cx="278585" cy="134537"/>
          </a:xfrm>
          <a:prstGeom prst="straightConnector1">
            <a:avLst/>
          </a:prstGeom>
          <a:ln>
            <a:solidFill>
              <a:srgbClr val="C0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9326880" y="86321"/>
            <a:ext cx="239649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cs typeface="Times New Roman" panose="02020603050405020304" pitchFamily="18" charset="0"/>
              </a:rPr>
              <a:t>Финансовое обеспечение системы ОМС</a:t>
            </a:r>
          </a:p>
        </p:txBody>
      </p:sp>
      <p:cxnSp>
        <p:nvCxnSpPr>
          <p:cNvPr id="46" name="Прямая со стрелкой 45"/>
          <p:cNvCxnSpPr/>
          <p:nvPr/>
        </p:nvCxnSpPr>
        <p:spPr>
          <a:xfrm flipV="1">
            <a:off x="6947277" y="2938268"/>
            <a:ext cx="278585" cy="134537"/>
          </a:xfrm>
          <a:prstGeom prst="straightConnector1">
            <a:avLst/>
          </a:prstGeom>
          <a:ln>
            <a:solidFill>
              <a:srgbClr val="C0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/>
          <p:nvPr/>
        </p:nvCxnSpPr>
        <p:spPr>
          <a:xfrm flipV="1">
            <a:off x="7904826" y="2904967"/>
            <a:ext cx="278585" cy="134537"/>
          </a:xfrm>
          <a:prstGeom prst="straightConnector1">
            <a:avLst/>
          </a:prstGeom>
          <a:ln>
            <a:solidFill>
              <a:srgbClr val="C0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 стрелкой 47"/>
          <p:cNvCxnSpPr/>
          <p:nvPr/>
        </p:nvCxnSpPr>
        <p:spPr>
          <a:xfrm flipV="1">
            <a:off x="8856241" y="2886445"/>
            <a:ext cx="278585" cy="134537"/>
          </a:xfrm>
          <a:prstGeom prst="straightConnector1">
            <a:avLst/>
          </a:prstGeom>
          <a:ln>
            <a:solidFill>
              <a:srgbClr val="C0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/>
          <p:nvPr/>
        </p:nvCxnSpPr>
        <p:spPr>
          <a:xfrm flipV="1">
            <a:off x="9814099" y="2808690"/>
            <a:ext cx="278585" cy="134537"/>
          </a:xfrm>
          <a:prstGeom prst="straightConnector1">
            <a:avLst/>
          </a:prstGeom>
          <a:ln>
            <a:solidFill>
              <a:srgbClr val="C0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="" xmlns:cx1="http://schemas.microsoft.com/office/drawing/2015/9/8/chartex" Requires="cx1">
          <p:graphicFrame>
            <p:nvGraphicFramePr>
              <p:cNvPr id="50" name="Диаграмма 49"/>
              <p:cNvGraphicFramePr/>
              <p:nvPr>
                <p:extLst>
                  <p:ext uri="{D42A27DB-BD31-4B8C-83A1-F6EECF244321}">
                    <p14:modId xmlns:p14="http://schemas.microsoft.com/office/powerpoint/2010/main" val="909602311"/>
                  </p:ext>
                </p:extLst>
              </p:nvPr>
            </p:nvGraphicFramePr>
            <p:xfrm>
              <a:off x="4869180" y="4888601"/>
              <a:ext cx="6854005" cy="1301774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4"/>
              </a:graphicData>
            </a:graphic>
          </p:graphicFrame>
        </mc:Choice>
        <mc:Fallback>
          <p:pic>
            <p:nvPicPr>
              <p:cNvPr id="50" name="Диаграмма 49"/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869180" y="4888601"/>
                <a:ext cx="6854005" cy="1301774"/>
              </a:xfrm>
              <a:prstGeom prst="rect">
                <a:avLst/>
              </a:prstGeom>
            </p:spPr>
          </p:pic>
        </mc:Fallback>
      </mc:AlternateContent>
      <p:sp>
        <p:nvSpPr>
          <p:cNvPr id="53" name="Shape 52">
            <a:extLst>
              <a:ext uri="{FF2B5EF4-FFF2-40B4-BE49-F238E27FC236}">
                <a16:creationId xmlns="" xmlns:a16="http://schemas.microsoft.com/office/drawing/2014/main" id="{E4F4AB06-96C8-427D-A975-6469E5CCF1B4}"/>
              </a:ext>
            </a:extLst>
          </p:cNvPr>
          <p:cNvSpPr/>
          <p:nvPr/>
        </p:nvSpPr>
        <p:spPr>
          <a:xfrm rot="20598166" flipV="1">
            <a:off x="5495951" y="5381663"/>
            <a:ext cx="6079631" cy="1362124"/>
          </a:xfrm>
          <a:prstGeom prst="swooshArrow">
            <a:avLst>
              <a:gd name="adj1" fmla="val 25526"/>
              <a:gd name="adj2" fmla="val 47535"/>
            </a:avLst>
          </a:prstGeom>
          <a:gradFill flip="none" rotWithShape="1">
            <a:gsLst>
              <a:gs pos="14000">
                <a:srgbClr val="C00000">
                  <a:alpha val="22000"/>
                </a:srgbClr>
              </a:gs>
              <a:gs pos="100000">
                <a:schemeClr val="bg1"/>
              </a:gs>
              <a:gs pos="36000">
                <a:schemeClr val="tx1">
                  <a:lumMod val="85000"/>
                  <a:lumOff val="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aphicFrame>
        <p:nvGraphicFramePr>
          <p:cNvPr id="20" name="Таблица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0660625"/>
              </p:ext>
            </p:extLst>
          </p:nvPr>
        </p:nvGraphicFramePr>
        <p:xfrm>
          <a:off x="4931154" y="6138285"/>
          <a:ext cx="6701388" cy="2590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16898">
                  <a:extLst>
                    <a:ext uri="{9D8B030D-6E8A-4147-A177-3AD203B41FA5}">
                      <a16:colId xmlns="" xmlns:a16="http://schemas.microsoft.com/office/drawing/2014/main" val="3384281308"/>
                    </a:ext>
                  </a:extLst>
                </a:gridCol>
                <a:gridCol w="1116898">
                  <a:extLst>
                    <a:ext uri="{9D8B030D-6E8A-4147-A177-3AD203B41FA5}">
                      <a16:colId xmlns="" xmlns:a16="http://schemas.microsoft.com/office/drawing/2014/main" val="892154069"/>
                    </a:ext>
                  </a:extLst>
                </a:gridCol>
                <a:gridCol w="1116898">
                  <a:extLst>
                    <a:ext uri="{9D8B030D-6E8A-4147-A177-3AD203B41FA5}">
                      <a16:colId xmlns="" xmlns:a16="http://schemas.microsoft.com/office/drawing/2014/main" val="198265130"/>
                    </a:ext>
                  </a:extLst>
                </a:gridCol>
                <a:gridCol w="1116898">
                  <a:extLst>
                    <a:ext uri="{9D8B030D-6E8A-4147-A177-3AD203B41FA5}">
                      <a16:colId xmlns="" xmlns:a16="http://schemas.microsoft.com/office/drawing/2014/main" val="817358060"/>
                    </a:ext>
                  </a:extLst>
                </a:gridCol>
                <a:gridCol w="1116898">
                  <a:extLst>
                    <a:ext uri="{9D8B030D-6E8A-4147-A177-3AD203B41FA5}">
                      <a16:colId xmlns="" xmlns:a16="http://schemas.microsoft.com/office/drawing/2014/main" val="3233592547"/>
                    </a:ext>
                  </a:extLst>
                </a:gridCol>
                <a:gridCol w="1116898">
                  <a:extLst>
                    <a:ext uri="{9D8B030D-6E8A-4147-A177-3AD203B41FA5}">
                      <a16:colId xmlns="" xmlns:a16="http://schemas.microsoft.com/office/drawing/2014/main" val="4198687494"/>
                    </a:ext>
                  </a:extLst>
                </a:gridCol>
              </a:tblGrid>
              <a:tr h="197195">
                <a:tc>
                  <a:txBody>
                    <a:bodyPr/>
                    <a:lstStyle/>
                    <a:p>
                      <a:pPr algn="ctr"/>
                      <a:r>
                        <a:rPr lang="en-US" sz="1100" i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2014</a:t>
                      </a:r>
                      <a:endParaRPr lang="ru-RU" sz="1100" i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i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2015</a:t>
                      </a:r>
                      <a:endParaRPr lang="ru-RU" sz="1100" i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i="1" dirty="0">
                          <a:solidFill>
                            <a:schemeClr val="bg1"/>
                          </a:solidFill>
                        </a:rPr>
                        <a:t>2016</a:t>
                      </a:r>
                      <a:endParaRPr lang="ru-RU" sz="1100" i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i="1" dirty="0">
                          <a:solidFill>
                            <a:schemeClr val="bg1"/>
                          </a:solidFill>
                        </a:rPr>
                        <a:t>2017</a:t>
                      </a:r>
                      <a:endParaRPr lang="ru-RU" sz="1100" i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i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2018</a:t>
                      </a:r>
                      <a:endParaRPr lang="ru-RU" sz="1100" i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i="1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2019</a:t>
                      </a:r>
                      <a:endParaRPr lang="ru-RU" sz="1100" i="1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3012754"/>
                  </a:ext>
                </a:extLst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7CAC48D7-4F4B-4B04-BC17-41C34ED25E82}" type="slidenum">
              <a:rPr lang="ru-RU" b="1" smtClean="0"/>
              <a:t>2</a:t>
            </a:fld>
            <a:endParaRPr lang="ru-RU" b="1" dirty="0"/>
          </a:p>
        </p:txBody>
      </p:sp>
      <p:pic>
        <p:nvPicPr>
          <p:cNvPr id="52" name="Picture 2" descr="http://www.ffoms.ru/bitrix/templates/ffoms/images/logo3.png">
            <a:extLst>
              <a:ext uri="{FF2B5EF4-FFF2-40B4-BE49-F238E27FC236}">
                <a16:creationId xmlns="" xmlns:a16="http://schemas.microsoft.com/office/drawing/2014/main" id="{A48AB7E2-7F3C-4C57-BE08-3E2F126FC4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2812" y="201872"/>
            <a:ext cx="2220558" cy="418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4" name="Прямая соединительная линия 53">
            <a:extLst>
              <a:ext uri="{FF2B5EF4-FFF2-40B4-BE49-F238E27FC236}">
                <a16:creationId xmlns="" xmlns:a16="http://schemas.microsoft.com/office/drawing/2014/main" id="{7DAFDA5D-5F01-4688-8269-512DF07ADE6A}"/>
              </a:ext>
            </a:extLst>
          </p:cNvPr>
          <p:cNvCxnSpPr>
            <a:cxnSpLocks/>
          </p:cNvCxnSpPr>
          <p:nvPr/>
        </p:nvCxnSpPr>
        <p:spPr>
          <a:xfrm>
            <a:off x="340242" y="751809"/>
            <a:ext cx="11383128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5" name="Прямоугольник 54">
            <a:extLst>
              <a:ext uri="{FF2B5EF4-FFF2-40B4-BE49-F238E27FC236}">
                <a16:creationId xmlns="" xmlns:a16="http://schemas.microsoft.com/office/drawing/2014/main" id="{D0DD6991-FD6B-4DB3-8B47-B8C101FA51AE}"/>
              </a:ext>
            </a:extLst>
          </p:cNvPr>
          <p:cNvSpPr/>
          <p:nvPr/>
        </p:nvSpPr>
        <p:spPr>
          <a:xfrm>
            <a:off x="276557" y="267573"/>
            <a:ext cx="634325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ФИНАНСОВОЕ ОБЕСПЕЧЕНИЕ СИСТЕМЫ ОМС</a:t>
            </a:r>
          </a:p>
        </p:txBody>
      </p:sp>
      <p:sp>
        <p:nvSpPr>
          <p:cNvPr id="45" name="Прямоугольник 44">
            <a:extLst>
              <a:ext uri="{FF2B5EF4-FFF2-40B4-BE49-F238E27FC236}">
                <a16:creationId xmlns="" xmlns:a16="http://schemas.microsoft.com/office/drawing/2014/main" id="{2B657E37-E97F-4746-A8B3-C1220CAB7F80}"/>
              </a:ext>
            </a:extLst>
          </p:cNvPr>
          <p:cNvSpPr/>
          <p:nvPr/>
        </p:nvSpPr>
        <p:spPr>
          <a:xfrm>
            <a:off x="340242" y="894078"/>
            <a:ext cx="4239866" cy="5709321"/>
          </a:xfrm>
          <a:prstGeom prst="rect">
            <a:avLst/>
          </a:prstGeom>
          <a:gradFill>
            <a:gsLst>
              <a:gs pos="83000">
                <a:schemeClr val="bg1">
                  <a:alpha val="50000"/>
                </a:schemeClr>
              </a:gs>
              <a:gs pos="0">
                <a:schemeClr val="bg1">
                  <a:alpha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728601" y="1116443"/>
            <a:ext cx="356839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ОМС – </a:t>
            </a:r>
          </a:p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основа национальной</a:t>
            </a:r>
          </a:p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системы здравоохранения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2743608" y="5491954"/>
            <a:ext cx="171897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Обеспечивает 90% объемов медицинской помощи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569728" y="3479451"/>
            <a:ext cx="178089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Независимость от федерального бюджета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551731" y="5491954"/>
            <a:ext cx="1894972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Справедливое распределение по подушевому нормативу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3201248" y="4338375"/>
            <a:ext cx="119264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/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Устойчивость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505607" y="4338375"/>
            <a:ext cx="123165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Стабильность</a:t>
            </a:r>
          </a:p>
        </p:txBody>
      </p:sp>
      <p:sp>
        <p:nvSpPr>
          <p:cNvPr id="42" name="Овал 41">
            <a:extLst>
              <a:ext uri="{FF2B5EF4-FFF2-40B4-BE49-F238E27FC236}">
                <a16:creationId xmlns="" xmlns:a16="http://schemas.microsoft.com/office/drawing/2014/main" id="{6F3CAD5F-FFC2-4AC3-A63F-48494512F5A7}"/>
              </a:ext>
            </a:extLst>
          </p:cNvPr>
          <p:cNvSpPr/>
          <p:nvPr/>
        </p:nvSpPr>
        <p:spPr>
          <a:xfrm>
            <a:off x="1643264" y="4015936"/>
            <a:ext cx="1633819" cy="1572741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Овал 61">
            <a:extLst>
              <a:ext uri="{FF2B5EF4-FFF2-40B4-BE49-F238E27FC236}">
                <a16:creationId xmlns="" xmlns:a16="http://schemas.microsoft.com/office/drawing/2014/main" id="{D47FB0CD-45E1-45DC-B21A-4B46E978A282}"/>
              </a:ext>
            </a:extLst>
          </p:cNvPr>
          <p:cNvSpPr/>
          <p:nvPr/>
        </p:nvSpPr>
        <p:spPr>
          <a:xfrm>
            <a:off x="2406173" y="3972270"/>
            <a:ext cx="108000" cy="108000"/>
          </a:xfrm>
          <a:prstGeom prst="ellipse">
            <a:avLst/>
          </a:prstGeom>
          <a:solidFill>
            <a:srgbClr val="C0000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Овал 62">
            <a:extLst>
              <a:ext uri="{FF2B5EF4-FFF2-40B4-BE49-F238E27FC236}">
                <a16:creationId xmlns="" xmlns:a16="http://schemas.microsoft.com/office/drawing/2014/main" id="{069F2D88-56EE-4123-9D86-04E71C8604B6}"/>
              </a:ext>
            </a:extLst>
          </p:cNvPr>
          <p:cNvSpPr/>
          <p:nvPr/>
        </p:nvSpPr>
        <p:spPr>
          <a:xfrm>
            <a:off x="1656785" y="4428996"/>
            <a:ext cx="108000" cy="108000"/>
          </a:xfrm>
          <a:prstGeom prst="ellipse">
            <a:avLst/>
          </a:prstGeom>
          <a:solidFill>
            <a:srgbClr val="C0000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Овал 63">
            <a:extLst>
              <a:ext uri="{FF2B5EF4-FFF2-40B4-BE49-F238E27FC236}">
                <a16:creationId xmlns="" xmlns:a16="http://schemas.microsoft.com/office/drawing/2014/main" id="{2A991DDF-90E8-4F3E-8BA5-5CD24710FDD8}"/>
              </a:ext>
            </a:extLst>
          </p:cNvPr>
          <p:cNvSpPr/>
          <p:nvPr/>
        </p:nvSpPr>
        <p:spPr>
          <a:xfrm>
            <a:off x="3166484" y="4428996"/>
            <a:ext cx="108000" cy="108000"/>
          </a:xfrm>
          <a:prstGeom prst="ellipse">
            <a:avLst/>
          </a:prstGeom>
          <a:solidFill>
            <a:srgbClr val="C0000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Овал 64">
            <a:extLst>
              <a:ext uri="{FF2B5EF4-FFF2-40B4-BE49-F238E27FC236}">
                <a16:creationId xmlns="" xmlns:a16="http://schemas.microsoft.com/office/drawing/2014/main" id="{9317B4E7-FCF0-4636-B330-1CC1F385DFF4}"/>
              </a:ext>
            </a:extLst>
          </p:cNvPr>
          <p:cNvSpPr/>
          <p:nvPr/>
        </p:nvSpPr>
        <p:spPr>
          <a:xfrm>
            <a:off x="1991063" y="5431488"/>
            <a:ext cx="108000" cy="108000"/>
          </a:xfrm>
          <a:prstGeom prst="ellipse">
            <a:avLst/>
          </a:prstGeom>
          <a:solidFill>
            <a:srgbClr val="C0000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Овал 66">
            <a:extLst>
              <a:ext uri="{FF2B5EF4-FFF2-40B4-BE49-F238E27FC236}">
                <a16:creationId xmlns="" xmlns:a16="http://schemas.microsoft.com/office/drawing/2014/main" id="{D27ECF69-5179-417B-9604-8364A8866A9F}"/>
              </a:ext>
            </a:extLst>
          </p:cNvPr>
          <p:cNvSpPr/>
          <p:nvPr/>
        </p:nvSpPr>
        <p:spPr>
          <a:xfrm>
            <a:off x="2784621" y="5442349"/>
            <a:ext cx="108000" cy="108000"/>
          </a:xfrm>
          <a:prstGeom prst="ellipse">
            <a:avLst/>
          </a:prstGeom>
          <a:solidFill>
            <a:srgbClr val="C0000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1963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Рисунок 74">
            <a:extLst>
              <a:ext uri="{FF2B5EF4-FFF2-40B4-BE49-F238E27FC236}">
                <a16:creationId xmlns="" xmlns:a16="http://schemas.microsoft.com/office/drawing/2014/main" id="{94E7C825-B13D-4996-9593-09CE481E3B5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712" y="4433"/>
            <a:ext cx="12213712" cy="6865654"/>
          </a:xfrm>
          <a:prstGeom prst="rect">
            <a:avLst/>
          </a:prstGeom>
        </p:spPr>
      </p:pic>
      <p:sp>
        <p:nvSpPr>
          <p:cNvPr id="67" name="Прямоугольник 66">
            <a:extLst>
              <a:ext uri="{FF2B5EF4-FFF2-40B4-BE49-F238E27FC236}">
                <a16:creationId xmlns="" xmlns:a16="http://schemas.microsoft.com/office/drawing/2014/main" id="{9AF53197-F85B-4602-9509-D666946D9B94}"/>
              </a:ext>
            </a:extLst>
          </p:cNvPr>
          <p:cNvSpPr/>
          <p:nvPr/>
        </p:nvSpPr>
        <p:spPr>
          <a:xfrm>
            <a:off x="-21712" y="-7654"/>
            <a:ext cx="12213711" cy="6856979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/>
          </a:p>
        </p:txBody>
      </p:sp>
      <p:sp>
        <p:nvSpPr>
          <p:cNvPr id="64" name="Прямоугольник 63">
            <a:extLst>
              <a:ext uri="{FF2B5EF4-FFF2-40B4-BE49-F238E27FC236}">
                <a16:creationId xmlns="" xmlns:a16="http://schemas.microsoft.com/office/drawing/2014/main" id="{8EFB9253-2567-4BDC-A968-BD6DACAE9428}"/>
              </a:ext>
            </a:extLst>
          </p:cNvPr>
          <p:cNvSpPr/>
          <p:nvPr/>
        </p:nvSpPr>
        <p:spPr>
          <a:xfrm>
            <a:off x="661463" y="1363638"/>
            <a:ext cx="44794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/>
              <a:t>Федеральный проект </a:t>
            </a:r>
          </a:p>
          <a:p>
            <a:pPr algn="ctr"/>
            <a:r>
              <a:rPr lang="ru-RU" sz="1600" b="1" dirty="0"/>
              <a:t>«Борьба с онкологическими заболеваниями»</a:t>
            </a:r>
          </a:p>
        </p:txBody>
      </p:sp>
      <p:sp>
        <p:nvSpPr>
          <p:cNvPr id="63" name="Прямоугольник 62">
            <a:extLst>
              <a:ext uri="{FF2B5EF4-FFF2-40B4-BE49-F238E27FC236}">
                <a16:creationId xmlns="" xmlns:a16="http://schemas.microsoft.com/office/drawing/2014/main" id="{7ECA4AE2-A691-4379-B45E-E118398D8537}"/>
              </a:ext>
            </a:extLst>
          </p:cNvPr>
          <p:cNvSpPr/>
          <p:nvPr/>
        </p:nvSpPr>
        <p:spPr>
          <a:xfrm>
            <a:off x="6568635" y="1204623"/>
            <a:ext cx="524341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/>
              <a:t>Федеральный проект</a:t>
            </a:r>
          </a:p>
          <a:p>
            <a:pPr algn="ctr"/>
            <a:r>
              <a:rPr lang="ru-RU" sz="1600" b="1" dirty="0"/>
              <a:t> «Обеспечение медицинских организаций системы здравоохранения квалифицированными кадрами»</a:t>
            </a:r>
          </a:p>
        </p:txBody>
      </p:sp>
      <p:sp>
        <p:nvSpPr>
          <p:cNvPr id="76" name="Прямоугольник 75">
            <a:extLst>
              <a:ext uri="{FF2B5EF4-FFF2-40B4-BE49-F238E27FC236}">
                <a16:creationId xmlns="" xmlns:a16="http://schemas.microsoft.com/office/drawing/2014/main" id="{859A727D-F125-4060-995C-CAA571B6963C}"/>
              </a:ext>
            </a:extLst>
          </p:cNvPr>
          <p:cNvSpPr/>
          <p:nvPr/>
        </p:nvSpPr>
        <p:spPr>
          <a:xfrm>
            <a:off x="595098" y="2510019"/>
            <a:ext cx="265434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Более </a:t>
            </a:r>
            <a:r>
              <a:rPr lang="ru-RU" sz="1400" b="1" dirty="0">
                <a:solidFill>
                  <a:srgbClr val="C00000"/>
                </a:solidFill>
              </a:rPr>
              <a:t>200 МЛРД </a:t>
            </a:r>
          </a:p>
          <a:p>
            <a:r>
              <a:rPr lang="ru-RU" sz="1400" b="1" dirty="0">
                <a:solidFill>
                  <a:srgbClr val="C00000"/>
                </a:solidFill>
              </a:rPr>
              <a:t>РУБЛЕЙ</a:t>
            </a:r>
            <a:r>
              <a:rPr lang="ru-RU" sz="1600" b="1" dirty="0">
                <a:solidFill>
                  <a:srgbClr val="C00000"/>
                </a:solidFill>
              </a:rPr>
              <a:t> </a:t>
            </a:r>
            <a:r>
              <a:rPr lang="ru-RU" sz="1200" dirty="0"/>
              <a:t>на 2019 год</a:t>
            </a:r>
          </a:p>
        </p:txBody>
      </p:sp>
      <p:sp>
        <p:nvSpPr>
          <p:cNvPr id="78" name="Прямоугольник 77">
            <a:extLst>
              <a:ext uri="{FF2B5EF4-FFF2-40B4-BE49-F238E27FC236}">
                <a16:creationId xmlns="" xmlns:a16="http://schemas.microsoft.com/office/drawing/2014/main" id="{D042F3B7-2C2A-481C-82F7-D62176DEC340}"/>
              </a:ext>
            </a:extLst>
          </p:cNvPr>
          <p:cNvSpPr/>
          <p:nvPr/>
        </p:nvSpPr>
        <p:spPr>
          <a:xfrm>
            <a:off x="3164401" y="2566534"/>
            <a:ext cx="2832094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В том числе дополнительно</a:t>
            </a:r>
          </a:p>
          <a:p>
            <a:r>
              <a:rPr lang="ru-RU" sz="1400" b="1" dirty="0">
                <a:solidFill>
                  <a:srgbClr val="C00000"/>
                </a:solidFill>
              </a:rPr>
              <a:t>70 МЛРД РУБЛЕЙ</a:t>
            </a:r>
            <a:r>
              <a:rPr lang="ru-RU" sz="1200" dirty="0"/>
              <a:t> на химиотерапию</a:t>
            </a:r>
          </a:p>
        </p:txBody>
      </p:sp>
      <p:sp>
        <p:nvSpPr>
          <p:cNvPr id="80" name="Прямоугольник 79">
            <a:extLst>
              <a:ext uri="{FF2B5EF4-FFF2-40B4-BE49-F238E27FC236}">
                <a16:creationId xmlns="" xmlns:a16="http://schemas.microsoft.com/office/drawing/2014/main" id="{C13726A4-3C8D-4ADE-9A81-D600BB2EA450}"/>
              </a:ext>
            </a:extLst>
          </p:cNvPr>
          <p:cNvSpPr/>
          <p:nvPr/>
        </p:nvSpPr>
        <p:spPr>
          <a:xfrm>
            <a:off x="473459" y="3351828"/>
            <a:ext cx="517495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/>
              <a:t>Ежемесячный контроль ФОМС, ТФОМС и СМО</a:t>
            </a:r>
          </a:p>
        </p:txBody>
      </p:sp>
      <p:sp>
        <p:nvSpPr>
          <p:cNvPr id="84" name="Прямоугольник 83">
            <a:extLst>
              <a:ext uri="{FF2B5EF4-FFF2-40B4-BE49-F238E27FC236}">
                <a16:creationId xmlns="" xmlns:a16="http://schemas.microsoft.com/office/drawing/2014/main" id="{F0316F01-9687-48AC-9EDC-E6160CEC714A}"/>
              </a:ext>
            </a:extLst>
          </p:cNvPr>
          <p:cNvSpPr/>
          <p:nvPr/>
        </p:nvSpPr>
        <p:spPr>
          <a:xfrm>
            <a:off x="745602" y="3880775"/>
            <a:ext cx="265434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dirty="0"/>
              <a:t>Сроки оказания мед. помощи, своевременность назначения лекарственных препаратов</a:t>
            </a:r>
          </a:p>
        </p:txBody>
      </p:sp>
      <p:sp>
        <p:nvSpPr>
          <p:cNvPr id="85" name="Прямоугольник 84">
            <a:extLst>
              <a:ext uri="{FF2B5EF4-FFF2-40B4-BE49-F238E27FC236}">
                <a16:creationId xmlns="" xmlns:a16="http://schemas.microsoft.com/office/drawing/2014/main" id="{7344DF92-A544-496C-878F-CC8F0D51A843}"/>
              </a:ext>
            </a:extLst>
          </p:cNvPr>
          <p:cNvSpPr/>
          <p:nvPr/>
        </p:nvSpPr>
        <p:spPr>
          <a:xfrm>
            <a:off x="3485195" y="3880775"/>
            <a:ext cx="269103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dirty="0"/>
              <a:t>Соответствие оказанной медицинской помощи клиническим рекомендациям</a:t>
            </a:r>
          </a:p>
        </p:txBody>
      </p:sp>
      <p:sp>
        <p:nvSpPr>
          <p:cNvPr id="86" name="Прямоугольник 85">
            <a:extLst>
              <a:ext uri="{FF2B5EF4-FFF2-40B4-BE49-F238E27FC236}">
                <a16:creationId xmlns="" xmlns:a16="http://schemas.microsoft.com/office/drawing/2014/main" id="{0A15FF4D-CDBF-44F2-B6EE-75F15E91C18B}"/>
              </a:ext>
            </a:extLst>
          </p:cNvPr>
          <p:cNvSpPr/>
          <p:nvPr/>
        </p:nvSpPr>
        <p:spPr>
          <a:xfrm>
            <a:off x="3509303" y="5059234"/>
            <a:ext cx="221742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dirty="0"/>
              <a:t>Использование средств</a:t>
            </a:r>
          </a:p>
        </p:txBody>
      </p:sp>
      <p:sp>
        <p:nvSpPr>
          <p:cNvPr id="87" name="Прямоугольник 86">
            <a:extLst>
              <a:ext uri="{FF2B5EF4-FFF2-40B4-BE49-F238E27FC236}">
                <a16:creationId xmlns="" xmlns:a16="http://schemas.microsoft.com/office/drawing/2014/main" id="{14DA3EFD-0DCA-44A3-A345-B61F29BCDB08}"/>
              </a:ext>
            </a:extLst>
          </p:cNvPr>
          <p:cNvSpPr/>
          <p:nvPr/>
        </p:nvSpPr>
        <p:spPr>
          <a:xfrm>
            <a:off x="752779" y="5001314"/>
            <a:ext cx="242282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dirty="0"/>
              <a:t>Выполнение объемов (количество случаев лечения)</a:t>
            </a:r>
          </a:p>
        </p:txBody>
      </p:sp>
      <p:pic>
        <p:nvPicPr>
          <p:cNvPr id="90" name="Рисунок 39" descr="подчеркивание размытое.png">
            <a:extLst>
              <a:ext uri="{FF2B5EF4-FFF2-40B4-BE49-F238E27FC236}">
                <a16:creationId xmlns="" xmlns:a16="http://schemas.microsoft.com/office/drawing/2014/main" id="{B53B3223-1DBD-4550-A280-64CC53A64D4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rcRect l="34382" r="14063"/>
          <a:stretch>
            <a:fillRect/>
          </a:stretch>
        </p:blipFill>
        <p:spPr bwMode="auto">
          <a:xfrm rot="16200000" flipV="1">
            <a:off x="3914288" y="3682618"/>
            <a:ext cx="4320000" cy="7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1" name="Прямоугольник 90">
            <a:extLst>
              <a:ext uri="{FF2B5EF4-FFF2-40B4-BE49-F238E27FC236}">
                <a16:creationId xmlns="" xmlns:a16="http://schemas.microsoft.com/office/drawing/2014/main" id="{5B9EDE0D-D355-49F8-84BB-1CEB82166294}"/>
              </a:ext>
            </a:extLst>
          </p:cNvPr>
          <p:cNvSpPr/>
          <p:nvPr/>
        </p:nvSpPr>
        <p:spPr>
          <a:xfrm flipH="1">
            <a:off x="667107" y="3916924"/>
            <a:ext cx="45719" cy="666368"/>
          </a:xfrm>
          <a:prstGeom prst="rect">
            <a:avLst/>
          </a:prstGeom>
          <a:solidFill>
            <a:srgbClr val="C0000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92" name="Прямоугольник 91">
            <a:extLst>
              <a:ext uri="{FF2B5EF4-FFF2-40B4-BE49-F238E27FC236}">
                <a16:creationId xmlns="" xmlns:a16="http://schemas.microsoft.com/office/drawing/2014/main" id="{777557C4-C6E0-425B-BA5E-F306D805DD40}"/>
              </a:ext>
            </a:extLst>
          </p:cNvPr>
          <p:cNvSpPr/>
          <p:nvPr/>
        </p:nvSpPr>
        <p:spPr>
          <a:xfrm flipH="1">
            <a:off x="667107" y="5016181"/>
            <a:ext cx="45719" cy="666368"/>
          </a:xfrm>
          <a:prstGeom prst="rect">
            <a:avLst/>
          </a:prstGeom>
          <a:solidFill>
            <a:srgbClr val="C0000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93" name="Прямоугольник 92">
            <a:extLst>
              <a:ext uri="{FF2B5EF4-FFF2-40B4-BE49-F238E27FC236}">
                <a16:creationId xmlns="" xmlns:a16="http://schemas.microsoft.com/office/drawing/2014/main" id="{737BA7E9-11B4-4C97-AC45-2BB9CA4DFC4B}"/>
              </a:ext>
            </a:extLst>
          </p:cNvPr>
          <p:cNvSpPr/>
          <p:nvPr/>
        </p:nvSpPr>
        <p:spPr>
          <a:xfrm flipH="1">
            <a:off x="3414655" y="3902270"/>
            <a:ext cx="45719" cy="666368"/>
          </a:xfrm>
          <a:prstGeom prst="rect">
            <a:avLst/>
          </a:prstGeom>
          <a:solidFill>
            <a:srgbClr val="C0000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94" name="Прямоугольник 93">
            <a:extLst>
              <a:ext uri="{FF2B5EF4-FFF2-40B4-BE49-F238E27FC236}">
                <a16:creationId xmlns="" xmlns:a16="http://schemas.microsoft.com/office/drawing/2014/main" id="{8FF68C4C-165E-4205-8E38-7AFAE7A2B477}"/>
              </a:ext>
            </a:extLst>
          </p:cNvPr>
          <p:cNvSpPr/>
          <p:nvPr/>
        </p:nvSpPr>
        <p:spPr>
          <a:xfrm flipH="1">
            <a:off x="3414655" y="5064428"/>
            <a:ext cx="45719" cy="307777"/>
          </a:xfrm>
          <a:prstGeom prst="rect">
            <a:avLst/>
          </a:prstGeom>
          <a:solidFill>
            <a:srgbClr val="C0000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="" xmlns:a16="http://schemas.microsoft.com/office/drawing/2014/main" id="{3FF046A6-C42B-4256-8477-DA5FCC2D848C}"/>
              </a:ext>
            </a:extLst>
          </p:cNvPr>
          <p:cNvSpPr txBox="1"/>
          <p:nvPr/>
        </p:nvSpPr>
        <p:spPr>
          <a:xfrm>
            <a:off x="6717570" y="4517202"/>
            <a:ext cx="2348698" cy="738664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r>
              <a:rPr lang="ru-RU" sz="1400" dirty="0"/>
              <a:t>Сохранение уровня з/п в соответствии с Указом Президента РФ</a:t>
            </a:r>
          </a:p>
        </p:txBody>
      </p:sp>
      <p:sp>
        <p:nvSpPr>
          <p:cNvPr id="96" name="Прямоугольник 95">
            <a:extLst>
              <a:ext uri="{FF2B5EF4-FFF2-40B4-BE49-F238E27FC236}">
                <a16:creationId xmlns="" xmlns:a16="http://schemas.microsoft.com/office/drawing/2014/main" id="{53F74EE9-066B-47D7-8928-668D92520D24}"/>
              </a:ext>
            </a:extLst>
          </p:cNvPr>
          <p:cNvSpPr/>
          <p:nvPr/>
        </p:nvSpPr>
        <p:spPr>
          <a:xfrm>
            <a:off x="6568635" y="2505679"/>
            <a:ext cx="13662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НСЗ ТФОМС</a:t>
            </a:r>
            <a:endParaRPr lang="ru-RU" dirty="0"/>
          </a:p>
        </p:txBody>
      </p:sp>
      <p:sp>
        <p:nvSpPr>
          <p:cNvPr id="98" name="Прямоугольник 97">
            <a:extLst>
              <a:ext uri="{FF2B5EF4-FFF2-40B4-BE49-F238E27FC236}">
                <a16:creationId xmlns="" xmlns:a16="http://schemas.microsoft.com/office/drawing/2014/main" id="{A9F55126-80BC-4D51-8710-25364BDA1120}"/>
              </a:ext>
            </a:extLst>
          </p:cNvPr>
          <p:cNvSpPr/>
          <p:nvPr/>
        </p:nvSpPr>
        <p:spPr>
          <a:xfrm>
            <a:off x="7287518" y="3138676"/>
            <a:ext cx="16368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/>
              <a:t>12,3 МЛРД РУБЛЕЙ</a:t>
            </a:r>
          </a:p>
        </p:txBody>
      </p:sp>
      <p:cxnSp>
        <p:nvCxnSpPr>
          <p:cNvPr id="100" name="Прямая со стрелкой 99">
            <a:extLst>
              <a:ext uri="{FF2B5EF4-FFF2-40B4-BE49-F238E27FC236}">
                <a16:creationId xmlns="" xmlns:a16="http://schemas.microsoft.com/office/drawing/2014/main" id="{64957B69-01E8-430A-83C2-BCD5F669B307}"/>
              </a:ext>
            </a:extLst>
          </p:cNvPr>
          <p:cNvCxnSpPr>
            <a:cxnSpLocks/>
          </p:cNvCxnSpPr>
          <p:nvPr/>
        </p:nvCxnSpPr>
        <p:spPr>
          <a:xfrm flipH="1">
            <a:off x="2311589" y="2843533"/>
            <a:ext cx="703385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Прямая со стрелкой 100">
            <a:extLst>
              <a:ext uri="{FF2B5EF4-FFF2-40B4-BE49-F238E27FC236}">
                <a16:creationId xmlns="" xmlns:a16="http://schemas.microsoft.com/office/drawing/2014/main" id="{4CD11ECE-628C-4572-97A4-B00A0CA47AC5}"/>
              </a:ext>
            </a:extLst>
          </p:cNvPr>
          <p:cNvCxnSpPr>
            <a:cxnSpLocks/>
          </p:cNvCxnSpPr>
          <p:nvPr/>
        </p:nvCxnSpPr>
        <p:spPr>
          <a:xfrm>
            <a:off x="8783654" y="3659786"/>
            <a:ext cx="977403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3" name="Группа 102">
            <a:extLst>
              <a:ext uri="{FF2B5EF4-FFF2-40B4-BE49-F238E27FC236}">
                <a16:creationId xmlns="" xmlns:a16="http://schemas.microsoft.com/office/drawing/2014/main" id="{525367B2-87D7-4819-AE84-B2F26F4C498A}"/>
              </a:ext>
            </a:extLst>
          </p:cNvPr>
          <p:cNvGrpSpPr/>
          <p:nvPr/>
        </p:nvGrpSpPr>
        <p:grpSpPr>
          <a:xfrm>
            <a:off x="8924336" y="3056081"/>
            <a:ext cx="651584" cy="527562"/>
            <a:chOff x="4756950" y="1448563"/>
            <a:chExt cx="1131230" cy="915914"/>
          </a:xfrm>
          <a:solidFill>
            <a:schemeClr val="tx1"/>
          </a:solidFill>
        </p:grpSpPr>
        <p:sp>
          <p:nvSpPr>
            <p:cNvPr id="104" name="Полилиния: фигура 103">
              <a:extLst>
                <a:ext uri="{FF2B5EF4-FFF2-40B4-BE49-F238E27FC236}">
                  <a16:creationId xmlns="" xmlns:a16="http://schemas.microsoft.com/office/drawing/2014/main" id="{A7D4CC1D-DA5C-4ECC-AFD0-2C3A143E6826}"/>
                </a:ext>
              </a:extLst>
            </p:cNvPr>
            <p:cNvSpPr/>
            <p:nvPr/>
          </p:nvSpPr>
          <p:spPr>
            <a:xfrm>
              <a:off x="5030412" y="1522726"/>
              <a:ext cx="158902" cy="158960"/>
            </a:xfrm>
            <a:custGeom>
              <a:avLst/>
              <a:gdLst>
                <a:gd name="connsiteX0" fmla="*/ 158145 w 158901"/>
                <a:gd name="connsiteY0" fmla="*/ 55882 h 158960"/>
                <a:gd name="connsiteX1" fmla="*/ 103684 w 158901"/>
                <a:gd name="connsiteY1" fmla="*/ 55882 h 158960"/>
                <a:gd name="connsiteX2" fmla="*/ 103684 w 158901"/>
                <a:gd name="connsiteY2" fmla="*/ 1419 h 158960"/>
                <a:gd name="connsiteX3" fmla="*/ 55862 w 158901"/>
                <a:gd name="connsiteY3" fmla="*/ 1419 h 158960"/>
                <a:gd name="connsiteX4" fmla="*/ 55862 w 158901"/>
                <a:gd name="connsiteY4" fmla="*/ 55882 h 158960"/>
                <a:gd name="connsiteX5" fmla="*/ 1419 w 158901"/>
                <a:gd name="connsiteY5" fmla="*/ 55882 h 158960"/>
                <a:gd name="connsiteX6" fmla="*/ 1419 w 158901"/>
                <a:gd name="connsiteY6" fmla="*/ 103722 h 158960"/>
                <a:gd name="connsiteX7" fmla="*/ 55862 w 158901"/>
                <a:gd name="connsiteY7" fmla="*/ 103722 h 158960"/>
                <a:gd name="connsiteX8" fmla="*/ 55862 w 158901"/>
                <a:gd name="connsiteY8" fmla="*/ 158203 h 158960"/>
                <a:gd name="connsiteX9" fmla="*/ 103684 w 158901"/>
                <a:gd name="connsiteY9" fmla="*/ 158203 h 158960"/>
                <a:gd name="connsiteX10" fmla="*/ 103684 w 158901"/>
                <a:gd name="connsiteY10" fmla="*/ 103722 h 158960"/>
                <a:gd name="connsiteX11" fmla="*/ 158145 w 158901"/>
                <a:gd name="connsiteY11" fmla="*/ 103722 h 158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8901" h="158960">
                  <a:moveTo>
                    <a:pt x="158145" y="55882"/>
                  </a:moveTo>
                  <a:lnTo>
                    <a:pt x="103684" y="55882"/>
                  </a:lnTo>
                  <a:lnTo>
                    <a:pt x="103684" y="1419"/>
                  </a:lnTo>
                  <a:lnTo>
                    <a:pt x="55862" y="1419"/>
                  </a:lnTo>
                  <a:lnTo>
                    <a:pt x="55862" y="55882"/>
                  </a:lnTo>
                  <a:lnTo>
                    <a:pt x="1419" y="55882"/>
                  </a:lnTo>
                  <a:lnTo>
                    <a:pt x="1419" y="103722"/>
                  </a:lnTo>
                  <a:lnTo>
                    <a:pt x="55862" y="103722"/>
                  </a:lnTo>
                  <a:lnTo>
                    <a:pt x="55862" y="158203"/>
                  </a:lnTo>
                  <a:lnTo>
                    <a:pt x="103684" y="158203"/>
                  </a:lnTo>
                  <a:lnTo>
                    <a:pt x="103684" y="103722"/>
                  </a:lnTo>
                  <a:lnTo>
                    <a:pt x="158145" y="103722"/>
                  </a:lnTo>
                  <a:close/>
                </a:path>
              </a:pathLst>
            </a:custGeom>
            <a:solidFill>
              <a:srgbClr val="EF141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05" name="Полилиния: фигура 104">
              <a:extLst>
                <a:ext uri="{FF2B5EF4-FFF2-40B4-BE49-F238E27FC236}">
                  <a16:creationId xmlns="" xmlns:a16="http://schemas.microsoft.com/office/drawing/2014/main" id="{0215CAAE-C1FC-45C7-B8E2-2E59A6A1ABC2}"/>
                </a:ext>
              </a:extLst>
            </p:cNvPr>
            <p:cNvSpPr/>
            <p:nvPr/>
          </p:nvSpPr>
          <p:spPr>
            <a:xfrm>
              <a:off x="4756950" y="1448563"/>
              <a:ext cx="1131230" cy="915914"/>
            </a:xfrm>
            <a:custGeom>
              <a:avLst/>
              <a:gdLst>
                <a:gd name="connsiteX0" fmla="*/ 216371 w 1131229"/>
                <a:gd name="connsiteY0" fmla="*/ 694373 h 915913"/>
                <a:gd name="connsiteX1" fmla="*/ 216371 w 1131229"/>
                <a:gd name="connsiteY1" fmla="*/ 33306 h 915913"/>
                <a:gd name="connsiteX2" fmla="*/ 490099 w 1131229"/>
                <a:gd name="connsiteY2" fmla="*/ 33306 h 915913"/>
                <a:gd name="connsiteX3" fmla="*/ 490099 w 1131229"/>
                <a:gd name="connsiteY3" fmla="*/ 883781 h 915913"/>
                <a:gd name="connsiteX4" fmla="*/ 216371 w 1131229"/>
                <a:gd name="connsiteY4" fmla="*/ 883781 h 915913"/>
                <a:gd name="connsiteX5" fmla="*/ 216371 w 1131229"/>
                <a:gd name="connsiteY5" fmla="*/ 694373 h 915913"/>
                <a:gd name="connsiteX6" fmla="*/ 95909 w 1131229"/>
                <a:gd name="connsiteY6" fmla="*/ 678420 h 915913"/>
                <a:gd name="connsiteX7" fmla="*/ 95909 w 1131229"/>
                <a:gd name="connsiteY7" fmla="*/ 534296 h 915913"/>
                <a:gd name="connsiteX8" fmla="*/ 184496 w 1131229"/>
                <a:gd name="connsiteY8" fmla="*/ 534296 h 915913"/>
                <a:gd name="connsiteX9" fmla="*/ 184496 w 1131229"/>
                <a:gd name="connsiteY9" fmla="*/ 678420 h 915913"/>
                <a:gd name="connsiteX10" fmla="*/ 95909 w 1131229"/>
                <a:gd name="connsiteY10" fmla="*/ 678420 h 915913"/>
                <a:gd name="connsiteX11" fmla="*/ 95909 w 1131229"/>
                <a:gd name="connsiteY11" fmla="*/ 182237 h 915913"/>
                <a:gd name="connsiteX12" fmla="*/ 184496 w 1131229"/>
                <a:gd name="connsiteY12" fmla="*/ 182237 h 915913"/>
                <a:gd name="connsiteX13" fmla="*/ 184496 w 1131229"/>
                <a:gd name="connsiteY13" fmla="*/ 326380 h 915913"/>
                <a:gd name="connsiteX14" fmla="*/ 95909 w 1131229"/>
                <a:gd name="connsiteY14" fmla="*/ 326380 h 915913"/>
                <a:gd name="connsiteX15" fmla="*/ 95909 w 1131229"/>
                <a:gd name="connsiteY15" fmla="*/ 182237 h 915913"/>
                <a:gd name="connsiteX16" fmla="*/ 95909 w 1131229"/>
                <a:gd name="connsiteY16" fmla="*/ 358266 h 915913"/>
                <a:gd name="connsiteX17" fmla="*/ 184496 w 1131229"/>
                <a:gd name="connsiteY17" fmla="*/ 358266 h 915913"/>
                <a:gd name="connsiteX18" fmla="*/ 184496 w 1131229"/>
                <a:gd name="connsiteY18" fmla="*/ 502390 h 915913"/>
                <a:gd name="connsiteX19" fmla="*/ 95909 w 1131229"/>
                <a:gd name="connsiteY19" fmla="*/ 502390 h 915913"/>
                <a:gd name="connsiteX20" fmla="*/ 95909 w 1131229"/>
                <a:gd name="connsiteY20" fmla="*/ 358266 h 915913"/>
                <a:gd name="connsiteX21" fmla="*/ 672306 w 1131229"/>
                <a:gd name="connsiteY21" fmla="*/ 182237 h 915913"/>
                <a:gd name="connsiteX22" fmla="*/ 672306 w 1131229"/>
                <a:gd name="connsiteY22" fmla="*/ 326380 h 915913"/>
                <a:gd name="connsiteX23" fmla="*/ 521973 w 1131229"/>
                <a:gd name="connsiteY23" fmla="*/ 326380 h 915913"/>
                <a:gd name="connsiteX24" fmla="*/ 521973 w 1131229"/>
                <a:gd name="connsiteY24" fmla="*/ 182237 h 915913"/>
                <a:gd name="connsiteX25" fmla="*/ 672306 w 1131229"/>
                <a:gd name="connsiteY25" fmla="*/ 182237 h 915913"/>
                <a:gd name="connsiteX26" fmla="*/ 854494 w 1131229"/>
                <a:gd name="connsiteY26" fmla="*/ 326380 h 915913"/>
                <a:gd name="connsiteX27" fmla="*/ 704181 w 1131229"/>
                <a:gd name="connsiteY27" fmla="*/ 326380 h 915913"/>
                <a:gd name="connsiteX28" fmla="*/ 704181 w 1131229"/>
                <a:gd name="connsiteY28" fmla="*/ 182237 h 915913"/>
                <a:gd name="connsiteX29" fmla="*/ 854494 w 1131229"/>
                <a:gd name="connsiteY29" fmla="*/ 182237 h 915913"/>
                <a:gd name="connsiteX30" fmla="*/ 854494 w 1131229"/>
                <a:gd name="connsiteY30" fmla="*/ 326380 h 915913"/>
                <a:gd name="connsiteX31" fmla="*/ 1036702 w 1131229"/>
                <a:gd name="connsiteY31" fmla="*/ 326380 h 915913"/>
                <a:gd name="connsiteX32" fmla="*/ 886370 w 1131229"/>
                <a:gd name="connsiteY32" fmla="*/ 326380 h 915913"/>
                <a:gd name="connsiteX33" fmla="*/ 886370 w 1131229"/>
                <a:gd name="connsiteY33" fmla="*/ 182237 h 915913"/>
                <a:gd name="connsiteX34" fmla="*/ 1036702 w 1131229"/>
                <a:gd name="connsiteY34" fmla="*/ 182237 h 915913"/>
                <a:gd name="connsiteX35" fmla="*/ 1036702 w 1131229"/>
                <a:gd name="connsiteY35" fmla="*/ 326380 h 915913"/>
                <a:gd name="connsiteX36" fmla="*/ 1036702 w 1131229"/>
                <a:gd name="connsiteY36" fmla="*/ 678420 h 915913"/>
                <a:gd name="connsiteX37" fmla="*/ 886370 w 1131229"/>
                <a:gd name="connsiteY37" fmla="*/ 678420 h 915913"/>
                <a:gd name="connsiteX38" fmla="*/ 886370 w 1131229"/>
                <a:gd name="connsiteY38" fmla="*/ 534296 h 915913"/>
                <a:gd name="connsiteX39" fmla="*/ 1036702 w 1131229"/>
                <a:gd name="connsiteY39" fmla="*/ 534296 h 915913"/>
                <a:gd name="connsiteX40" fmla="*/ 1036702 w 1131229"/>
                <a:gd name="connsiteY40" fmla="*/ 678420 h 915913"/>
                <a:gd name="connsiteX41" fmla="*/ 945598 w 1131229"/>
                <a:gd name="connsiteY41" fmla="*/ 883781 h 915913"/>
                <a:gd name="connsiteX42" fmla="*/ 893728 w 1131229"/>
                <a:gd name="connsiteY42" fmla="*/ 883781 h 915913"/>
                <a:gd name="connsiteX43" fmla="*/ 893728 w 1131229"/>
                <a:gd name="connsiteY43" fmla="*/ 767570 h 915913"/>
                <a:gd name="connsiteX44" fmla="*/ 877781 w 1131229"/>
                <a:gd name="connsiteY44" fmla="*/ 751617 h 915913"/>
                <a:gd name="connsiteX45" fmla="*/ 792561 w 1131229"/>
                <a:gd name="connsiteY45" fmla="*/ 751617 h 915913"/>
                <a:gd name="connsiteX46" fmla="*/ 776633 w 1131229"/>
                <a:gd name="connsiteY46" fmla="*/ 767570 h 915913"/>
                <a:gd name="connsiteX47" fmla="*/ 776633 w 1131229"/>
                <a:gd name="connsiteY47" fmla="*/ 883781 h 915913"/>
                <a:gd name="connsiteX48" fmla="*/ 690958 w 1131229"/>
                <a:gd name="connsiteY48" fmla="*/ 883781 h 915913"/>
                <a:gd name="connsiteX49" fmla="*/ 690958 w 1131229"/>
                <a:gd name="connsiteY49" fmla="*/ 767570 h 915913"/>
                <a:gd name="connsiteX50" fmla="*/ 675030 w 1131229"/>
                <a:gd name="connsiteY50" fmla="*/ 751617 h 915913"/>
                <a:gd name="connsiteX51" fmla="*/ 589791 w 1131229"/>
                <a:gd name="connsiteY51" fmla="*/ 751617 h 915913"/>
                <a:gd name="connsiteX52" fmla="*/ 573863 w 1131229"/>
                <a:gd name="connsiteY52" fmla="*/ 767570 h 915913"/>
                <a:gd name="connsiteX53" fmla="*/ 573863 w 1131229"/>
                <a:gd name="connsiteY53" fmla="*/ 883781 h 915913"/>
                <a:gd name="connsiteX54" fmla="*/ 521973 w 1131229"/>
                <a:gd name="connsiteY54" fmla="*/ 883781 h 915913"/>
                <a:gd name="connsiteX55" fmla="*/ 521973 w 1131229"/>
                <a:gd name="connsiteY55" fmla="*/ 710325 h 915913"/>
                <a:gd name="connsiteX56" fmla="*/ 945598 w 1131229"/>
                <a:gd name="connsiteY56" fmla="*/ 710325 h 915913"/>
                <a:gd name="connsiteX57" fmla="*/ 945598 w 1131229"/>
                <a:gd name="connsiteY57" fmla="*/ 883781 h 915913"/>
                <a:gd name="connsiteX58" fmla="*/ 861834 w 1131229"/>
                <a:gd name="connsiteY58" fmla="*/ 883781 h 915913"/>
                <a:gd name="connsiteX59" fmla="*/ 808508 w 1131229"/>
                <a:gd name="connsiteY59" fmla="*/ 883781 h 915913"/>
                <a:gd name="connsiteX60" fmla="*/ 808508 w 1131229"/>
                <a:gd name="connsiteY60" fmla="*/ 783523 h 915913"/>
                <a:gd name="connsiteX61" fmla="*/ 861834 w 1131229"/>
                <a:gd name="connsiteY61" fmla="*/ 783523 h 915913"/>
                <a:gd name="connsiteX62" fmla="*/ 861834 w 1131229"/>
                <a:gd name="connsiteY62" fmla="*/ 883781 h 915913"/>
                <a:gd name="connsiteX63" fmla="*/ 659083 w 1131229"/>
                <a:gd name="connsiteY63" fmla="*/ 883781 h 915913"/>
                <a:gd name="connsiteX64" fmla="*/ 605737 w 1131229"/>
                <a:gd name="connsiteY64" fmla="*/ 883781 h 915913"/>
                <a:gd name="connsiteX65" fmla="*/ 605737 w 1131229"/>
                <a:gd name="connsiteY65" fmla="*/ 783523 h 915913"/>
                <a:gd name="connsiteX66" fmla="*/ 659083 w 1131229"/>
                <a:gd name="connsiteY66" fmla="*/ 783523 h 915913"/>
                <a:gd name="connsiteX67" fmla="*/ 659083 w 1131229"/>
                <a:gd name="connsiteY67" fmla="*/ 883781 h 915913"/>
                <a:gd name="connsiteX68" fmla="*/ 672306 w 1131229"/>
                <a:gd name="connsiteY68" fmla="*/ 502390 h 915913"/>
                <a:gd name="connsiteX69" fmla="*/ 521973 w 1131229"/>
                <a:gd name="connsiteY69" fmla="*/ 502390 h 915913"/>
                <a:gd name="connsiteX70" fmla="*/ 521973 w 1131229"/>
                <a:gd name="connsiteY70" fmla="*/ 358266 h 915913"/>
                <a:gd name="connsiteX71" fmla="*/ 672306 w 1131229"/>
                <a:gd name="connsiteY71" fmla="*/ 358266 h 915913"/>
                <a:gd name="connsiteX72" fmla="*/ 672306 w 1131229"/>
                <a:gd name="connsiteY72" fmla="*/ 502390 h 915913"/>
                <a:gd name="connsiteX73" fmla="*/ 854494 w 1131229"/>
                <a:gd name="connsiteY73" fmla="*/ 502390 h 915913"/>
                <a:gd name="connsiteX74" fmla="*/ 704181 w 1131229"/>
                <a:gd name="connsiteY74" fmla="*/ 502390 h 915913"/>
                <a:gd name="connsiteX75" fmla="*/ 704181 w 1131229"/>
                <a:gd name="connsiteY75" fmla="*/ 358266 h 915913"/>
                <a:gd name="connsiteX76" fmla="*/ 854494 w 1131229"/>
                <a:gd name="connsiteY76" fmla="*/ 358266 h 915913"/>
                <a:gd name="connsiteX77" fmla="*/ 854494 w 1131229"/>
                <a:gd name="connsiteY77" fmla="*/ 502390 h 915913"/>
                <a:gd name="connsiteX78" fmla="*/ 521973 w 1131229"/>
                <a:gd name="connsiteY78" fmla="*/ 678420 h 915913"/>
                <a:gd name="connsiteX79" fmla="*/ 521973 w 1131229"/>
                <a:gd name="connsiteY79" fmla="*/ 534296 h 915913"/>
                <a:gd name="connsiteX80" fmla="*/ 672306 w 1131229"/>
                <a:gd name="connsiteY80" fmla="*/ 534296 h 915913"/>
                <a:gd name="connsiteX81" fmla="*/ 672306 w 1131229"/>
                <a:gd name="connsiteY81" fmla="*/ 678420 h 915913"/>
                <a:gd name="connsiteX82" fmla="*/ 521973 w 1131229"/>
                <a:gd name="connsiteY82" fmla="*/ 678420 h 915913"/>
                <a:gd name="connsiteX83" fmla="*/ 704181 w 1131229"/>
                <a:gd name="connsiteY83" fmla="*/ 678420 h 915913"/>
                <a:gd name="connsiteX84" fmla="*/ 704181 w 1131229"/>
                <a:gd name="connsiteY84" fmla="*/ 534296 h 915913"/>
                <a:gd name="connsiteX85" fmla="*/ 854494 w 1131229"/>
                <a:gd name="connsiteY85" fmla="*/ 534296 h 915913"/>
                <a:gd name="connsiteX86" fmla="*/ 854494 w 1131229"/>
                <a:gd name="connsiteY86" fmla="*/ 678420 h 915913"/>
                <a:gd name="connsiteX87" fmla="*/ 704181 w 1131229"/>
                <a:gd name="connsiteY87" fmla="*/ 678420 h 915913"/>
                <a:gd name="connsiteX88" fmla="*/ 1036702 w 1131229"/>
                <a:gd name="connsiteY88" fmla="*/ 502390 h 915913"/>
                <a:gd name="connsiteX89" fmla="*/ 886370 w 1131229"/>
                <a:gd name="connsiteY89" fmla="*/ 502390 h 915913"/>
                <a:gd name="connsiteX90" fmla="*/ 886370 w 1131229"/>
                <a:gd name="connsiteY90" fmla="*/ 358266 h 915913"/>
                <a:gd name="connsiteX91" fmla="*/ 1036702 w 1131229"/>
                <a:gd name="connsiteY91" fmla="*/ 358266 h 915913"/>
                <a:gd name="connsiteX92" fmla="*/ 1036702 w 1131229"/>
                <a:gd name="connsiteY92" fmla="*/ 502390 h 915913"/>
                <a:gd name="connsiteX93" fmla="*/ 1115226 w 1131229"/>
                <a:gd name="connsiteY93" fmla="*/ 883781 h 915913"/>
                <a:gd name="connsiteX94" fmla="*/ 977473 w 1131229"/>
                <a:gd name="connsiteY94" fmla="*/ 883781 h 915913"/>
                <a:gd name="connsiteX95" fmla="*/ 977473 w 1131229"/>
                <a:gd name="connsiteY95" fmla="*/ 710325 h 915913"/>
                <a:gd name="connsiteX96" fmla="*/ 1052630 w 1131229"/>
                <a:gd name="connsiteY96" fmla="*/ 710325 h 915913"/>
                <a:gd name="connsiteX97" fmla="*/ 1068577 w 1131229"/>
                <a:gd name="connsiteY97" fmla="*/ 694373 h 915913"/>
                <a:gd name="connsiteX98" fmla="*/ 1068577 w 1131229"/>
                <a:gd name="connsiteY98" fmla="*/ 166284 h 915913"/>
                <a:gd name="connsiteX99" fmla="*/ 1052630 w 1131229"/>
                <a:gd name="connsiteY99" fmla="*/ 150350 h 915913"/>
                <a:gd name="connsiteX100" fmla="*/ 521973 w 1131229"/>
                <a:gd name="connsiteY100" fmla="*/ 150350 h 915913"/>
                <a:gd name="connsiteX101" fmla="*/ 521973 w 1131229"/>
                <a:gd name="connsiteY101" fmla="*/ 17372 h 915913"/>
                <a:gd name="connsiteX102" fmla="*/ 506046 w 1131229"/>
                <a:gd name="connsiteY102" fmla="*/ 1419 h 915913"/>
                <a:gd name="connsiteX103" fmla="*/ 200424 w 1131229"/>
                <a:gd name="connsiteY103" fmla="*/ 1419 h 915913"/>
                <a:gd name="connsiteX104" fmla="*/ 184496 w 1131229"/>
                <a:gd name="connsiteY104" fmla="*/ 17372 h 915913"/>
                <a:gd name="connsiteX105" fmla="*/ 184496 w 1131229"/>
                <a:gd name="connsiteY105" fmla="*/ 150350 h 915913"/>
                <a:gd name="connsiteX106" fmla="*/ 79962 w 1131229"/>
                <a:gd name="connsiteY106" fmla="*/ 150350 h 915913"/>
                <a:gd name="connsiteX107" fmla="*/ 64015 w 1131229"/>
                <a:gd name="connsiteY107" fmla="*/ 166284 h 915913"/>
                <a:gd name="connsiteX108" fmla="*/ 64015 w 1131229"/>
                <a:gd name="connsiteY108" fmla="*/ 694373 h 915913"/>
                <a:gd name="connsiteX109" fmla="*/ 79962 w 1131229"/>
                <a:gd name="connsiteY109" fmla="*/ 710325 h 915913"/>
                <a:gd name="connsiteX110" fmla="*/ 184496 w 1131229"/>
                <a:gd name="connsiteY110" fmla="*/ 710325 h 915913"/>
                <a:gd name="connsiteX111" fmla="*/ 184496 w 1131229"/>
                <a:gd name="connsiteY111" fmla="*/ 883781 h 915913"/>
                <a:gd name="connsiteX112" fmla="*/ 17366 w 1131229"/>
                <a:gd name="connsiteY112" fmla="*/ 883781 h 915913"/>
                <a:gd name="connsiteX113" fmla="*/ 1419 w 1131229"/>
                <a:gd name="connsiteY113" fmla="*/ 899734 h 915913"/>
                <a:gd name="connsiteX114" fmla="*/ 17366 w 1131229"/>
                <a:gd name="connsiteY114" fmla="*/ 915687 h 915913"/>
                <a:gd name="connsiteX115" fmla="*/ 1115226 w 1131229"/>
                <a:gd name="connsiteY115" fmla="*/ 915687 h 915913"/>
                <a:gd name="connsiteX116" fmla="*/ 1131173 w 1131229"/>
                <a:gd name="connsiteY116" fmla="*/ 899734 h 915913"/>
                <a:gd name="connsiteX117" fmla="*/ 1115226 w 1131229"/>
                <a:gd name="connsiteY117" fmla="*/ 883781 h 915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</a:cxnLst>
              <a:rect l="l" t="t" r="r" b="b"/>
              <a:pathLst>
                <a:path w="1131229" h="915913">
                  <a:moveTo>
                    <a:pt x="216371" y="694373"/>
                  </a:moveTo>
                  <a:lnTo>
                    <a:pt x="216371" y="33306"/>
                  </a:lnTo>
                  <a:lnTo>
                    <a:pt x="490099" y="33306"/>
                  </a:lnTo>
                  <a:lnTo>
                    <a:pt x="490099" y="883781"/>
                  </a:lnTo>
                  <a:lnTo>
                    <a:pt x="216371" y="883781"/>
                  </a:lnTo>
                  <a:lnTo>
                    <a:pt x="216371" y="694373"/>
                  </a:lnTo>
                  <a:close/>
                  <a:moveTo>
                    <a:pt x="95909" y="678420"/>
                  </a:moveTo>
                  <a:lnTo>
                    <a:pt x="95909" y="534296"/>
                  </a:lnTo>
                  <a:lnTo>
                    <a:pt x="184496" y="534296"/>
                  </a:lnTo>
                  <a:lnTo>
                    <a:pt x="184496" y="678420"/>
                  </a:lnTo>
                  <a:lnTo>
                    <a:pt x="95909" y="678420"/>
                  </a:lnTo>
                  <a:close/>
                  <a:moveTo>
                    <a:pt x="95909" y="182237"/>
                  </a:moveTo>
                  <a:lnTo>
                    <a:pt x="184496" y="182237"/>
                  </a:lnTo>
                  <a:lnTo>
                    <a:pt x="184496" y="326380"/>
                  </a:lnTo>
                  <a:lnTo>
                    <a:pt x="95909" y="326380"/>
                  </a:lnTo>
                  <a:lnTo>
                    <a:pt x="95909" y="182237"/>
                  </a:lnTo>
                  <a:close/>
                  <a:moveTo>
                    <a:pt x="95909" y="358266"/>
                  </a:moveTo>
                  <a:lnTo>
                    <a:pt x="184496" y="358266"/>
                  </a:lnTo>
                  <a:lnTo>
                    <a:pt x="184496" y="502390"/>
                  </a:lnTo>
                  <a:lnTo>
                    <a:pt x="95909" y="502390"/>
                  </a:lnTo>
                  <a:lnTo>
                    <a:pt x="95909" y="358266"/>
                  </a:lnTo>
                  <a:close/>
                  <a:moveTo>
                    <a:pt x="672306" y="182237"/>
                  </a:moveTo>
                  <a:lnTo>
                    <a:pt x="672306" y="326380"/>
                  </a:lnTo>
                  <a:lnTo>
                    <a:pt x="521973" y="326380"/>
                  </a:lnTo>
                  <a:lnTo>
                    <a:pt x="521973" y="182237"/>
                  </a:lnTo>
                  <a:lnTo>
                    <a:pt x="672306" y="182237"/>
                  </a:lnTo>
                  <a:close/>
                  <a:moveTo>
                    <a:pt x="854494" y="326380"/>
                  </a:moveTo>
                  <a:lnTo>
                    <a:pt x="704181" y="326380"/>
                  </a:lnTo>
                  <a:lnTo>
                    <a:pt x="704181" y="182237"/>
                  </a:lnTo>
                  <a:lnTo>
                    <a:pt x="854494" y="182237"/>
                  </a:lnTo>
                  <a:lnTo>
                    <a:pt x="854494" y="326380"/>
                  </a:lnTo>
                  <a:close/>
                  <a:moveTo>
                    <a:pt x="1036702" y="326380"/>
                  </a:moveTo>
                  <a:lnTo>
                    <a:pt x="886370" y="326380"/>
                  </a:lnTo>
                  <a:lnTo>
                    <a:pt x="886370" y="182237"/>
                  </a:lnTo>
                  <a:lnTo>
                    <a:pt x="1036702" y="182237"/>
                  </a:lnTo>
                  <a:lnTo>
                    <a:pt x="1036702" y="326380"/>
                  </a:lnTo>
                  <a:close/>
                  <a:moveTo>
                    <a:pt x="1036702" y="678420"/>
                  </a:moveTo>
                  <a:lnTo>
                    <a:pt x="886370" y="678420"/>
                  </a:lnTo>
                  <a:lnTo>
                    <a:pt x="886370" y="534296"/>
                  </a:lnTo>
                  <a:lnTo>
                    <a:pt x="1036702" y="534296"/>
                  </a:lnTo>
                  <a:lnTo>
                    <a:pt x="1036702" y="678420"/>
                  </a:lnTo>
                  <a:close/>
                  <a:moveTo>
                    <a:pt x="945598" y="883781"/>
                  </a:moveTo>
                  <a:lnTo>
                    <a:pt x="893728" y="883781"/>
                  </a:lnTo>
                  <a:lnTo>
                    <a:pt x="893728" y="767570"/>
                  </a:lnTo>
                  <a:cubicBezTo>
                    <a:pt x="893728" y="758752"/>
                    <a:pt x="886596" y="751617"/>
                    <a:pt x="877781" y="751617"/>
                  </a:cubicBezTo>
                  <a:lnTo>
                    <a:pt x="792561" y="751617"/>
                  </a:lnTo>
                  <a:cubicBezTo>
                    <a:pt x="783764" y="751617"/>
                    <a:pt x="776633" y="758752"/>
                    <a:pt x="776633" y="767570"/>
                  </a:cubicBezTo>
                  <a:lnTo>
                    <a:pt x="776633" y="883781"/>
                  </a:lnTo>
                  <a:lnTo>
                    <a:pt x="690958" y="883781"/>
                  </a:lnTo>
                  <a:lnTo>
                    <a:pt x="690958" y="767570"/>
                  </a:lnTo>
                  <a:cubicBezTo>
                    <a:pt x="690958" y="758752"/>
                    <a:pt x="683826" y="751617"/>
                    <a:pt x="675030" y="751617"/>
                  </a:cubicBezTo>
                  <a:lnTo>
                    <a:pt x="589791" y="751617"/>
                  </a:lnTo>
                  <a:cubicBezTo>
                    <a:pt x="580975" y="751617"/>
                    <a:pt x="573863" y="758752"/>
                    <a:pt x="573863" y="767570"/>
                  </a:cubicBezTo>
                  <a:lnTo>
                    <a:pt x="573863" y="883781"/>
                  </a:lnTo>
                  <a:lnTo>
                    <a:pt x="521973" y="883781"/>
                  </a:lnTo>
                  <a:lnTo>
                    <a:pt x="521973" y="710325"/>
                  </a:lnTo>
                  <a:lnTo>
                    <a:pt x="945598" y="710325"/>
                  </a:lnTo>
                  <a:lnTo>
                    <a:pt x="945598" y="883781"/>
                  </a:lnTo>
                  <a:close/>
                  <a:moveTo>
                    <a:pt x="861834" y="883781"/>
                  </a:moveTo>
                  <a:lnTo>
                    <a:pt x="808508" y="883781"/>
                  </a:lnTo>
                  <a:lnTo>
                    <a:pt x="808508" y="783523"/>
                  </a:lnTo>
                  <a:lnTo>
                    <a:pt x="861834" y="783523"/>
                  </a:lnTo>
                  <a:lnTo>
                    <a:pt x="861834" y="883781"/>
                  </a:lnTo>
                  <a:close/>
                  <a:moveTo>
                    <a:pt x="659083" y="883781"/>
                  </a:moveTo>
                  <a:lnTo>
                    <a:pt x="605737" y="883781"/>
                  </a:lnTo>
                  <a:lnTo>
                    <a:pt x="605737" y="783523"/>
                  </a:lnTo>
                  <a:lnTo>
                    <a:pt x="659083" y="783523"/>
                  </a:lnTo>
                  <a:lnTo>
                    <a:pt x="659083" y="883781"/>
                  </a:lnTo>
                  <a:close/>
                  <a:moveTo>
                    <a:pt x="672306" y="502390"/>
                  </a:moveTo>
                  <a:lnTo>
                    <a:pt x="521973" y="502390"/>
                  </a:lnTo>
                  <a:lnTo>
                    <a:pt x="521973" y="358266"/>
                  </a:lnTo>
                  <a:lnTo>
                    <a:pt x="672306" y="358266"/>
                  </a:lnTo>
                  <a:lnTo>
                    <a:pt x="672306" y="502390"/>
                  </a:lnTo>
                  <a:close/>
                  <a:moveTo>
                    <a:pt x="854494" y="502390"/>
                  </a:moveTo>
                  <a:lnTo>
                    <a:pt x="704181" y="502390"/>
                  </a:lnTo>
                  <a:lnTo>
                    <a:pt x="704181" y="358266"/>
                  </a:lnTo>
                  <a:lnTo>
                    <a:pt x="854494" y="358266"/>
                  </a:lnTo>
                  <a:lnTo>
                    <a:pt x="854494" y="502390"/>
                  </a:lnTo>
                  <a:close/>
                  <a:moveTo>
                    <a:pt x="521973" y="678420"/>
                  </a:moveTo>
                  <a:lnTo>
                    <a:pt x="521973" y="534296"/>
                  </a:lnTo>
                  <a:lnTo>
                    <a:pt x="672306" y="534296"/>
                  </a:lnTo>
                  <a:lnTo>
                    <a:pt x="672306" y="678420"/>
                  </a:lnTo>
                  <a:lnTo>
                    <a:pt x="521973" y="678420"/>
                  </a:lnTo>
                  <a:close/>
                  <a:moveTo>
                    <a:pt x="704181" y="678420"/>
                  </a:moveTo>
                  <a:lnTo>
                    <a:pt x="704181" y="534296"/>
                  </a:lnTo>
                  <a:lnTo>
                    <a:pt x="854494" y="534296"/>
                  </a:lnTo>
                  <a:lnTo>
                    <a:pt x="854494" y="678420"/>
                  </a:lnTo>
                  <a:lnTo>
                    <a:pt x="704181" y="678420"/>
                  </a:lnTo>
                  <a:close/>
                  <a:moveTo>
                    <a:pt x="1036702" y="502390"/>
                  </a:moveTo>
                  <a:lnTo>
                    <a:pt x="886370" y="502390"/>
                  </a:lnTo>
                  <a:lnTo>
                    <a:pt x="886370" y="358266"/>
                  </a:lnTo>
                  <a:lnTo>
                    <a:pt x="1036702" y="358266"/>
                  </a:lnTo>
                  <a:lnTo>
                    <a:pt x="1036702" y="502390"/>
                  </a:lnTo>
                  <a:close/>
                  <a:moveTo>
                    <a:pt x="1115226" y="883781"/>
                  </a:moveTo>
                  <a:lnTo>
                    <a:pt x="977473" y="883781"/>
                  </a:lnTo>
                  <a:lnTo>
                    <a:pt x="977473" y="710325"/>
                  </a:lnTo>
                  <a:lnTo>
                    <a:pt x="1052630" y="710325"/>
                  </a:lnTo>
                  <a:cubicBezTo>
                    <a:pt x="1061445" y="710325"/>
                    <a:pt x="1068577" y="703191"/>
                    <a:pt x="1068577" y="694373"/>
                  </a:cubicBezTo>
                  <a:lnTo>
                    <a:pt x="1068577" y="166284"/>
                  </a:lnTo>
                  <a:cubicBezTo>
                    <a:pt x="1068577" y="157465"/>
                    <a:pt x="1061445" y="150350"/>
                    <a:pt x="1052630" y="150350"/>
                  </a:cubicBezTo>
                  <a:lnTo>
                    <a:pt x="521973" y="150350"/>
                  </a:lnTo>
                  <a:lnTo>
                    <a:pt x="521973" y="17372"/>
                  </a:lnTo>
                  <a:cubicBezTo>
                    <a:pt x="521973" y="8554"/>
                    <a:pt x="514861" y="1419"/>
                    <a:pt x="506046" y="1419"/>
                  </a:cubicBezTo>
                  <a:lnTo>
                    <a:pt x="200424" y="1419"/>
                  </a:lnTo>
                  <a:cubicBezTo>
                    <a:pt x="191609" y="1419"/>
                    <a:pt x="184496" y="8554"/>
                    <a:pt x="184496" y="17372"/>
                  </a:cubicBezTo>
                  <a:lnTo>
                    <a:pt x="184496" y="150350"/>
                  </a:lnTo>
                  <a:lnTo>
                    <a:pt x="79962" y="150350"/>
                  </a:lnTo>
                  <a:cubicBezTo>
                    <a:pt x="71146" y="150350"/>
                    <a:pt x="64015" y="157465"/>
                    <a:pt x="64015" y="166284"/>
                  </a:cubicBezTo>
                  <a:lnTo>
                    <a:pt x="64015" y="694373"/>
                  </a:lnTo>
                  <a:cubicBezTo>
                    <a:pt x="64015" y="703191"/>
                    <a:pt x="71146" y="710325"/>
                    <a:pt x="79962" y="710325"/>
                  </a:cubicBezTo>
                  <a:lnTo>
                    <a:pt x="184496" y="710325"/>
                  </a:lnTo>
                  <a:lnTo>
                    <a:pt x="184496" y="883781"/>
                  </a:lnTo>
                  <a:lnTo>
                    <a:pt x="17366" y="883781"/>
                  </a:lnTo>
                  <a:cubicBezTo>
                    <a:pt x="8550" y="883781"/>
                    <a:pt x="1419" y="890916"/>
                    <a:pt x="1419" y="899734"/>
                  </a:cubicBezTo>
                  <a:cubicBezTo>
                    <a:pt x="1419" y="908553"/>
                    <a:pt x="8550" y="915687"/>
                    <a:pt x="17366" y="915687"/>
                  </a:cubicBezTo>
                  <a:lnTo>
                    <a:pt x="1115226" y="915687"/>
                  </a:lnTo>
                  <a:cubicBezTo>
                    <a:pt x="1124041" y="915687"/>
                    <a:pt x="1131173" y="908553"/>
                    <a:pt x="1131173" y="899734"/>
                  </a:cubicBezTo>
                  <a:cubicBezTo>
                    <a:pt x="1131173" y="890916"/>
                    <a:pt x="1124041" y="883781"/>
                    <a:pt x="1115226" y="88378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4" name="Группа 3"/>
          <p:cNvGrpSpPr/>
          <p:nvPr/>
        </p:nvGrpSpPr>
        <p:grpSpPr>
          <a:xfrm>
            <a:off x="10675940" y="2854010"/>
            <a:ext cx="1136109" cy="1090008"/>
            <a:chOff x="4046829" y="3781375"/>
            <a:chExt cx="1469355" cy="1336731"/>
          </a:xfrm>
        </p:grpSpPr>
        <p:grpSp>
          <p:nvGrpSpPr>
            <p:cNvPr id="106" name="Группа 105">
              <a:extLst>
                <a:ext uri="{FF2B5EF4-FFF2-40B4-BE49-F238E27FC236}">
                  <a16:creationId xmlns="" xmlns:a16="http://schemas.microsoft.com/office/drawing/2014/main" id="{54D8A2A8-03EE-4964-9BB5-6FF26B0F1AC0}"/>
                </a:ext>
              </a:extLst>
            </p:cNvPr>
            <p:cNvGrpSpPr/>
            <p:nvPr/>
          </p:nvGrpSpPr>
          <p:grpSpPr>
            <a:xfrm>
              <a:off x="4250604" y="4205008"/>
              <a:ext cx="446088" cy="450850"/>
              <a:chOff x="1398588" y="1671638"/>
              <a:chExt cx="446088" cy="450850"/>
            </a:xfrm>
            <a:solidFill>
              <a:schemeClr val="tx1"/>
            </a:solidFill>
          </p:grpSpPr>
          <p:sp>
            <p:nvSpPr>
              <p:cNvPr id="107" name="Freeform 977">
                <a:extLst>
                  <a:ext uri="{FF2B5EF4-FFF2-40B4-BE49-F238E27FC236}">
                    <a16:creationId xmlns="" xmlns:a16="http://schemas.microsoft.com/office/drawing/2014/main" id="{BBE32701-7EBE-49F4-9077-95A850F083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11313" y="1709738"/>
                <a:ext cx="19050" cy="82550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18" y="1"/>
                  </a:cxn>
                  <a:cxn ang="0">
                    <a:pos x="21" y="3"/>
                  </a:cxn>
                  <a:cxn ang="0">
                    <a:pos x="23" y="6"/>
                  </a:cxn>
                  <a:cxn ang="0">
                    <a:pos x="25" y="12"/>
                  </a:cxn>
                  <a:cxn ang="0">
                    <a:pos x="25" y="93"/>
                  </a:cxn>
                  <a:cxn ang="0">
                    <a:pos x="23" y="98"/>
                  </a:cxn>
                  <a:cxn ang="0">
                    <a:pos x="21" y="101"/>
                  </a:cxn>
                  <a:cxn ang="0">
                    <a:pos x="18" y="103"/>
                  </a:cxn>
                  <a:cxn ang="0">
                    <a:pos x="12" y="105"/>
                  </a:cxn>
                  <a:cxn ang="0">
                    <a:pos x="7" y="103"/>
                  </a:cxn>
                  <a:cxn ang="0">
                    <a:pos x="4" y="101"/>
                  </a:cxn>
                  <a:cxn ang="0">
                    <a:pos x="2" y="98"/>
                  </a:cxn>
                  <a:cxn ang="0">
                    <a:pos x="0" y="93"/>
                  </a:cxn>
                  <a:cxn ang="0">
                    <a:pos x="0" y="12"/>
                  </a:cxn>
                  <a:cxn ang="0">
                    <a:pos x="2" y="6"/>
                  </a:cxn>
                  <a:cxn ang="0">
                    <a:pos x="4" y="3"/>
                  </a:cxn>
                  <a:cxn ang="0">
                    <a:pos x="7" y="1"/>
                  </a:cxn>
                  <a:cxn ang="0">
                    <a:pos x="12" y="0"/>
                  </a:cxn>
                </a:cxnLst>
                <a:rect l="0" t="0" r="r" b="b"/>
                <a:pathLst>
                  <a:path w="25" h="105">
                    <a:moveTo>
                      <a:pt x="12" y="0"/>
                    </a:moveTo>
                    <a:lnTo>
                      <a:pt x="18" y="1"/>
                    </a:lnTo>
                    <a:lnTo>
                      <a:pt x="21" y="3"/>
                    </a:lnTo>
                    <a:lnTo>
                      <a:pt x="23" y="6"/>
                    </a:lnTo>
                    <a:lnTo>
                      <a:pt x="25" y="12"/>
                    </a:lnTo>
                    <a:lnTo>
                      <a:pt x="25" y="93"/>
                    </a:lnTo>
                    <a:lnTo>
                      <a:pt x="23" y="98"/>
                    </a:lnTo>
                    <a:lnTo>
                      <a:pt x="21" y="101"/>
                    </a:lnTo>
                    <a:lnTo>
                      <a:pt x="18" y="103"/>
                    </a:lnTo>
                    <a:lnTo>
                      <a:pt x="12" y="105"/>
                    </a:lnTo>
                    <a:lnTo>
                      <a:pt x="7" y="103"/>
                    </a:lnTo>
                    <a:lnTo>
                      <a:pt x="4" y="101"/>
                    </a:lnTo>
                    <a:lnTo>
                      <a:pt x="2" y="98"/>
                    </a:lnTo>
                    <a:lnTo>
                      <a:pt x="0" y="93"/>
                    </a:lnTo>
                    <a:lnTo>
                      <a:pt x="0" y="12"/>
                    </a:lnTo>
                    <a:lnTo>
                      <a:pt x="2" y="6"/>
                    </a:lnTo>
                    <a:lnTo>
                      <a:pt x="4" y="3"/>
                    </a:lnTo>
                    <a:lnTo>
                      <a:pt x="7" y="1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EF141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8" name="Freeform 978">
                <a:extLst>
                  <a:ext uri="{FF2B5EF4-FFF2-40B4-BE49-F238E27FC236}">
                    <a16:creationId xmlns="" xmlns:a16="http://schemas.microsoft.com/office/drawing/2014/main" id="{8BC614F6-0C57-4E28-BA96-FCB0B3ED59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7975" y="1741488"/>
                <a:ext cx="84138" cy="19050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95" y="0"/>
                  </a:cxn>
                  <a:cxn ang="0">
                    <a:pos x="102" y="3"/>
                  </a:cxn>
                  <a:cxn ang="0">
                    <a:pos x="104" y="7"/>
                  </a:cxn>
                  <a:cxn ang="0">
                    <a:pos x="105" y="12"/>
                  </a:cxn>
                  <a:cxn ang="0">
                    <a:pos x="102" y="19"/>
                  </a:cxn>
                  <a:cxn ang="0">
                    <a:pos x="95" y="22"/>
                  </a:cxn>
                  <a:cxn ang="0">
                    <a:pos x="12" y="22"/>
                  </a:cxn>
                  <a:cxn ang="0">
                    <a:pos x="7" y="21"/>
                  </a:cxn>
                  <a:cxn ang="0">
                    <a:pos x="3" y="19"/>
                  </a:cxn>
                  <a:cxn ang="0">
                    <a:pos x="0" y="12"/>
                  </a:cxn>
                  <a:cxn ang="0">
                    <a:pos x="2" y="7"/>
                  </a:cxn>
                  <a:cxn ang="0">
                    <a:pos x="3" y="3"/>
                  </a:cxn>
                  <a:cxn ang="0">
                    <a:pos x="7" y="2"/>
                  </a:cxn>
                  <a:cxn ang="0">
                    <a:pos x="12" y="0"/>
                  </a:cxn>
                </a:cxnLst>
                <a:rect l="0" t="0" r="r" b="b"/>
                <a:pathLst>
                  <a:path w="105" h="22">
                    <a:moveTo>
                      <a:pt x="12" y="0"/>
                    </a:moveTo>
                    <a:lnTo>
                      <a:pt x="95" y="0"/>
                    </a:lnTo>
                    <a:lnTo>
                      <a:pt x="102" y="3"/>
                    </a:lnTo>
                    <a:lnTo>
                      <a:pt x="104" y="7"/>
                    </a:lnTo>
                    <a:lnTo>
                      <a:pt x="105" y="12"/>
                    </a:lnTo>
                    <a:lnTo>
                      <a:pt x="102" y="19"/>
                    </a:lnTo>
                    <a:lnTo>
                      <a:pt x="95" y="22"/>
                    </a:lnTo>
                    <a:lnTo>
                      <a:pt x="12" y="22"/>
                    </a:lnTo>
                    <a:lnTo>
                      <a:pt x="7" y="21"/>
                    </a:lnTo>
                    <a:lnTo>
                      <a:pt x="3" y="19"/>
                    </a:lnTo>
                    <a:lnTo>
                      <a:pt x="0" y="12"/>
                    </a:lnTo>
                    <a:lnTo>
                      <a:pt x="2" y="7"/>
                    </a:lnTo>
                    <a:lnTo>
                      <a:pt x="3" y="3"/>
                    </a:lnTo>
                    <a:lnTo>
                      <a:pt x="7" y="2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EF141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9" name="Freeform 979">
                <a:extLst>
                  <a:ext uri="{FF2B5EF4-FFF2-40B4-BE49-F238E27FC236}">
                    <a16:creationId xmlns="" xmlns:a16="http://schemas.microsoft.com/office/drawing/2014/main" id="{28552FC2-CC19-41B5-B088-AD4C896DB6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14475" y="1671638"/>
                <a:ext cx="212725" cy="106363"/>
              </a:xfrm>
              <a:custGeom>
                <a:avLst/>
                <a:gdLst/>
                <a:ahLst/>
                <a:cxnLst>
                  <a:cxn ang="0">
                    <a:pos x="134" y="0"/>
                  </a:cxn>
                  <a:cxn ang="0">
                    <a:pos x="167" y="2"/>
                  </a:cxn>
                  <a:cxn ang="0">
                    <a:pos x="198" y="9"/>
                  </a:cxn>
                  <a:cxn ang="0">
                    <a:pos x="226" y="17"/>
                  </a:cxn>
                  <a:cxn ang="0">
                    <a:pos x="248" y="26"/>
                  </a:cxn>
                  <a:cxn ang="0">
                    <a:pos x="262" y="38"/>
                  </a:cxn>
                  <a:cxn ang="0">
                    <a:pos x="266" y="43"/>
                  </a:cxn>
                  <a:cxn ang="0">
                    <a:pos x="267" y="48"/>
                  </a:cxn>
                  <a:cxn ang="0">
                    <a:pos x="267" y="53"/>
                  </a:cxn>
                  <a:cxn ang="0">
                    <a:pos x="261" y="122"/>
                  </a:cxn>
                  <a:cxn ang="0">
                    <a:pos x="259" y="126"/>
                  </a:cxn>
                  <a:cxn ang="0">
                    <a:pos x="255" y="129"/>
                  </a:cxn>
                  <a:cxn ang="0">
                    <a:pos x="248" y="133"/>
                  </a:cxn>
                  <a:cxn ang="0">
                    <a:pos x="247" y="133"/>
                  </a:cxn>
                  <a:cxn ang="0">
                    <a:pos x="243" y="131"/>
                  </a:cxn>
                  <a:cxn ang="0">
                    <a:pos x="240" y="128"/>
                  </a:cxn>
                  <a:cxn ang="0">
                    <a:pos x="238" y="124"/>
                  </a:cxn>
                  <a:cxn ang="0">
                    <a:pos x="236" y="119"/>
                  </a:cxn>
                  <a:cxn ang="0">
                    <a:pos x="245" y="53"/>
                  </a:cxn>
                  <a:cxn ang="0">
                    <a:pos x="235" y="47"/>
                  </a:cxn>
                  <a:cxn ang="0">
                    <a:pos x="217" y="40"/>
                  </a:cxn>
                  <a:cxn ang="0">
                    <a:pos x="193" y="31"/>
                  </a:cxn>
                  <a:cxn ang="0">
                    <a:pos x="166" y="24"/>
                  </a:cxn>
                  <a:cxn ang="0">
                    <a:pos x="134" y="22"/>
                  </a:cxn>
                  <a:cxn ang="0">
                    <a:pos x="103" y="24"/>
                  </a:cxn>
                  <a:cxn ang="0">
                    <a:pos x="76" y="31"/>
                  </a:cxn>
                  <a:cxn ang="0">
                    <a:pos x="52" y="40"/>
                  </a:cxn>
                  <a:cxn ang="0">
                    <a:pos x="34" y="47"/>
                  </a:cxn>
                  <a:cxn ang="0">
                    <a:pos x="24" y="53"/>
                  </a:cxn>
                  <a:cxn ang="0">
                    <a:pos x="31" y="119"/>
                  </a:cxn>
                  <a:cxn ang="0">
                    <a:pos x="31" y="124"/>
                  </a:cxn>
                  <a:cxn ang="0">
                    <a:pos x="29" y="128"/>
                  </a:cxn>
                  <a:cxn ang="0">
                    <a:pos x="26" y="131"/>
                  </a:cxn>
                  <a:cxn ang="0">
                    <a:pos x="21" y="133"/>
                  </a:cxn>
                  <a:cxn ang="0">
                    <a:pos x="17" y="131"/>
                  </a:cxn>
                  <a:cxn ang="0">
                    <a:pos x="12" y="129"/>
                  </a:cxn>
                  <a:cxn ang="0">
                    <a:pos x="8" y="122"/>
                  </a:cxn>
                  <a:cxn ang="0">
                    <a:pos x="0" y="53"/>
                  </a:cxn>
                  <a:cxn ang="0">
                    <a:pos x="0" y="48"/>
                  </a:cxn>
                  <a:cxn ang="0">
                    <a:pos x="7" y="38"/>
                  </a:cxn>
                  <a:cxn ang="0">
                    <a:pos x="21" y="26"/>
                  </a:cxn>
                  <a:cxn ang="0">
                    <a:pos x="43" y="17"/>
                  </a:cxn>
                  <a:cxn ang="0">
                    <a:pos x="71" y="9"/>
                  </a:cxn>
                  <a:cxn ang="0">
                    <a:pos x="102" y="2"/>
                  </a:cxn>
                  <a:cxn ang="0">
                    <a:pos x="134" y="0"/>
                  </a:cxn>
                </a:cxnLst>
                <a:rect l="0" t="0" r="r" b="b"/>
                <a:pathLst>
                  <a:path w="267" h="133">
                    <a:moveTo>
                      <a:pt x="134" y="0"/>
                    </a:moveTo>
                    <a:lnTo>
                      <a:pt x="167" y="2"/>
                    </a:lnTo>
                    <a:lnTo>
                      <a:pt x="198" y="9"/>
                    </a:lnTo>
                    <a:lnTo>
                      <a:pt x="226" y="17"/>
                    </a:lnTo>
                    <a:lnTo>
                      <a:pt x="248" y="26"/>
                    </a:lnTo>
                    <a:lnTo>
                      <a:pt x="262" y="38"/>
                    </a:lnTo>
                    <a:lnTo>
                      <a:pt x="266" y="43"/>
                    </a:lnTo>
                    <a:lnTo>
                      <a:pt x="267" y="48"/>
                    </a:lnTo>
                    <a:lnTo>
                      <a:pt x="267" y="53"/>
                    </a:lnTo>
                    <a:lnTo>
                      <a:pt x="261" y="122"/>
                    </a:lnTo>
                    <a:lnTo>
                      <a:pt x="259" y="126"/>
                    </a:lnTo>
                    <a:lnTo>
                      <a:pt x="255" y="129"/>
                    </a:lnTo>
                    <a:lnTo>
                      <a:pt x="248" y="133"/>
                    </a:lnTo>
                    <a:lnTo>
                      <a:pt x="247" y="133"/>
                    </a:lnTo>
                    <a:lnTo>
                      <a:pt x="243" y="131"/>
                    </a:lnTo>
                    <a:lnTo>
                      <a:pt x="240" y="128"/>
                    </a:lnTo>
                    <a:lnTo>
                      <a:pt x="238" y="124"/>
                    </a:lnTo>
                    <a:lnTo>
                      <a:pt x="236" y="119"/>
                    </a:lnTo>
                    <a:lnTo>
                      <a:pt x="245" y="53"/>
                    </a:lnTo>
                    <a:lnTo>
                      <a:pt x="235" y="47"/>
                    </a:lnTo>
                    <a:lnTo>
                      <a:pt x="217" y="40"/>
                    </a:lnTo>
                    <a:lnTo>
                      <a:pt x="193" y="31"/>
                    </a:lnTo>
                    <a:lnTo>
                      <a:pt x="166" y="24"/>
                    </a:lnTo>
                    <a:lnTo>
                      <a:pt x="134" y="22"/>
                    </a:lnTo>
                    <a:lnTo>
                      <a:pt x="103" y="24"/>
                    </a:lnTo>
                    <a:lnTo>
                      <a:pt x="76" y="31"/>
                    </a:lnTo>
                    <a:lnTo>
                      <a:pt x="52" y="40"/>
                    </a:lnTo>
                    <a:lnTo>
                      <a:pt x="34" y="47"/>
                    </a:lnTo>
                    <a:lnTo>
                      <a:pt x="24" y="53"/>
                    </a:lnTo>
                    <a:lnTo>
                      <a:pt x="31" y="119"/>
                    </a:lnTo>
                    <a:lnTo>
                      <a:pt x="31" y="124"/>
                    </a:lnTo>
                    <a:lnTo>
                      <a:pt x="29" y="128"/>
                    </a:lnTo>
                    <a:lnTo>
                      <a:pt x="26" y="131"/>
                    </a:lnTo>
                    <a:lnTo>
                      <a:pt x="21" y="133"/>
                    </a:lnTo>
                    <a:lnTo>
                      <a:pt x="17" y="131"/>
                    </a:lnTo>
                    <a:lnTo>
                      <a:pt x="12" y="129"/>
                    </a:lnTo>
                    <a:lnTo>
                      <a:pt x="8" y="122"/>
                    </a:lnTo>
                    <a:lnTo>
                      <a:pt x="0" y="53"/>
                    </a:lnTo>
                    <a:lnTo>
                      <a:pt x="0" y="48"/>
                    </a:lnTo>
                    <a:lnTo>
                      <a:pt x="7" y="38"/>
                    </a:lnTo>
                    <a:lnTo>
                      <a:pt x="21" y="26"/>
                    </a:lnTo>
                    <a:lnTo>
                      <a:pt x="43" y="17"/>
                    </a:lnTo>
                    <a:lnTo>
                      <a:pt x="71" y="9"/>
                    </a:lnTo>
                    <a:lnTo>
                      <a:pt x="102" y="2"/>
                    </a:lnTo>
                    <a:lnTo>
                      <a:pt x="13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0" name="Freeform 980">
                <a:extLst>
                  <a:ext uri="{FF2B5EF4-FFF2-40B4-BE49-F238E27FC236}">
                    <a16:creationId xmlns="" xmlns:a16="http://schemas.microsoft.com/office/drawing/2014/main" id="{A037C079-97C3-4E41-A5CB-7625FBC753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98588" y="1985963"/>
                <a:ext cx="446088" cy="136525"/>
              </a:xfrm>
              <a:custGeom>
                <a:avLst/>
                <a:gdLst/>
                <a:ahLst/>
                <a:cxnLst>
                  <a:cxn ang="0">
                    <a:pos x="195" y="0"/>
                  </a:cxn>
                  <a:cxn ang="0">
                    <a:pos x="202" y="9"/>
                  </a:cxn>
                  <a:cxn ang="0">
                    <a:pos x="226" y="69"/>
                  </a:cxn>
                  <a:cxn ang="0">
                    <a:pos x="261" y="102"/>
                  </a:cxn>
                  <a:cxn ang="0">
                    <a:pos x="300" y="102"/>
                  </a:cxn>
                  <a:cxn ang="0">
                    <a:pos x="335" y="69"/>
                  </a:cxn>
                  <a:cxn ang="0">
                    <a:pos x="359" y="9"/>
                  </a:cxn>
                  <a:cxn ang="0">
                    <a:pos x="368" y="0"/>
                  </a:cxn>
                  <a:cxn ang="0">
                    <a:pos x="378" y="2"/>
                  </a:cxn>
                  <a:cxn ang="0">
                    <a:pos x="420" y="16"/>
                  </a:cxn>
                  <a:cxn ang="0">
                    <a:pos x="502" y="33"/>
                  </a:cxn>
                  <a:cxn ang="0">
                    <a:pos x="535" y="45"/>
                  </a:cxn>
                  <a:cxn ang="0">
                    <a:pos x="559" y="69"/>
                  </a:cxn>
                  <a:cxn ang="0">
                    <a:pos x="563" y="99"/>
                  </a:cxn>
                  <a:cxn ang="0">
                    <a:pos x="553" y="166"/>
                  </a:cxn>
                  <a:cxn ang="0">
                    <a:pos x="546" y="171"/>
                  </a:cxn>
                  <a:cxn ang="0">
                    <a:pos x="534" y="168"/>
                  </a:cxn>
                  <a:cxn ang="0">
                    <a:pos x="532" y="159"/>
                  </a:cxn>
                  <a:cxn ang="0">
                    <a:pos x="540" y="87"/>
                  </a:cxn>
                  <a:cxn ang="0">
                    <a:pos x="527" y="68"/>
                  </a:cxn>
                  <a:cxn ang="0">
                    <a:pos x="497" y="57"/>
                  </a:cxn>
                  <a:cxn ang="0">
                    <a:pos x="456" y="49"/>
                  </a:cxn>
                  <a:cxn ang="0">
                    <a:pos x="402" y="35"/>
                  </a:cxn>
                  <a:cxn ang="0">
                    <a:pos x="364" y="62"/>
                  </a:cxn>
                  <a:cxn ang="0">
                    <a:pos x="328" y="112"/>
                  </a:cxn>
                  <a:cxn ang="0">
                    <a:pos x="281" y="130"/>
                  </a:cxn>
                  <a:cxn ang="0">
                    <a:pos x="235" y="112"/>
                  </a:cxn>
                  <a:cxn ang="0">
                    <a:pos x="197" y="62"/>
                  </a:cxn>
                  <a:cxn ang="0">
                    <a:pos x="161" y="35"/>
                  </a:cxn>
                  <a:cxn ang="0">
                    <a:pos x="105" y="49"/>
                  </a:cxn>
                  <a:cxn ang="0">
                    <a:pos x="64" y="57"/>
                  </a:cxn>
                  <a:cxn ang="0">
                    <a:pos x="36" y="68"/>
                  </a:cxn>
                  <a:cxn ang="0">
                    <a:pos x="22" y="87"/>
                  </a:cxn>
                  <a:cxn ang="0">
                    <a:pos x="31" y="159"/>
                  </a:cxn>
                  <a:cxn ang="0">
                    <a:pos x="29" y="168"/>
                  </a:cxn>
                  <a:cxn ang="0">
                    <a:pos x="21" y="171"/>
                  </a:cxn>
                  <a:cxn ang="0">
                    <a:pos x="12" y="169"/>
                  </a:cxn>
                  <a:cxn ang="0">
                    <a:pos x="0" y="99"/>
                  </a:cxn>
                  <a:cxn ang="0">
                    <a:pos x="3" y="69"/>
                  </a:cxn>
                  <a:cxn ang="0">
                    <a:pos x="28" y="45"/>
                  </a:cxn>
                  <a:cxn ang="0">
                    <a:pos x="60" y="33"/>
                  </a:cxn>
                  <a:cxn ang="0">
                    <a:pos x="114" y="23"/>
                  </a:cxn>
                  <a:cxn ang="0">
                    <a:pos x="168" y="9"/>
                  </a:cxn>
                  <a:cxn ang="0">
                    <a:pos x="185" y="0"/>
                  </a:cxn>
                </a:cxnLst>
                <a:rect l="0" t="0" r="r" b="b"/>
                <a:pathLst>
                  <a:path w="563" h="171">
                    <a:moveTo>
                      <a:pt x="185" y="0"/>
                    </a:moveTo>
                    <a:lnTo>
                      <a:pt x="195" y="0"/>
                    </a:lnTo>
                    <a:lnTo>
                      <a:pt x="199" y="2"/>
                    </a:lnTo>
                    <a:lnTo>
                      <a:pt x="202" y="9"/>
                    </a:lnTo>
                    <a:lnTo>
                      <a:pt x="212" y="42"/>
                    </a:lnTo>
                    <a:lnTo>
                      <a:pt x="226" y="69"/>
                    </a:lnTo>
                    <a:lnTo>
                      <a:pt x="243" y="90"/>
                    </a:lnTo>
                    <a:lnTo>
                      <a:pt x="261" y="102"/>
                    </a:lnTo>
                    <a:lnTo>
                      <a:pt x="281" y="107"/>
                    </a:lnTo>
                    <a:lnTo>
                      <a:pt x="300" y="102"/>
                    </a:lnTo>
                    <a:lnTo>
                      <a:pt x="318" y="90"/>
                    </a:lnTo>
                    <a:lnTo>
                      <a:pt x="335" y="69"/>
                    </a:lnTo>
                    <a:lnTo>
                      <a:pt x="349" y="42"/>
                    </a:lnTo>
                    <a:lnTo>
                      <a:pt x="359" y="9"/>
                    </a:lnTo>
                    <a:lnTo>
                      <a:pt x="361" y="4"/>
                    </a:lnTo>
                    <a:lnTo>
                      <a:pt x="368" y="0"/>
                    </a:lnTo>
                    <a:lnTo>
                      <a:pt x="375" y="0"/>
                    </a:lnTo>
                    <a:lnTo>
                      <a:pt x="378" y="2"/>
                    </a:lnTo>
                    <a:lnTo>
                      <a:pt x="395" y="9"/>
                    </a:lnTo>
                    <a:lnTo>
                      <a:pt x="420" y="16"/>
                    </a:lnTo>
                    <a:lnTo>
                      <a:pt x="478" y="30"/>
                    </a:lnTo>
                    <a:lnTo>
                      <a:pt x="502" y="33"/>
                    </a:lnTo>
                    <a:lnTo>
                      <a:pt x="520" y="38"/>
                    </a:lnTo>
                    <a:lnTo>
                      <a:pt x="535" y="45"/>
                    </a:lnTo>
                    <a:lnTo>
                      <a:pt x="549" y="56"/>
                    </a:lnTo>
                    <a:lnTo>
                      <a:pt x="559" y="69"/>
                    </a:lnTo>
                    <a:lnTo>
                      <a:pt x="563" y="87"/>
                    </a:lnTo>
                    <a:lnTo>
                      <a:pt x="563" y="99"/>
                    </a:lnTo>
                    <a:lnTo>
                      <a:pt x="554" y="163"/>
                    </a:lnTo>
                    <a:lnTo>
                      <a:pt x="553" y="166"/>
                    </a:lnTo>
                    <a:lnTo>
                      <a:pt x="549" y="169"/>
                    </a:lnTo>
                    <a:lnTo>
                      <a:pt x="546" y="171"/>
                    </a:lnTo>
                    <a:lnTo>
                      <a:pt x="540" y="171"/>
                    </a:lnTo>
                    <a:lnTo>
                      <a:pt x="534" y="168"/>
                    </a:lnTo>
                    <a:lnTo>
                      <a:pt x="532" y="163"/>
                    </a:lnTo>
                    <a:lnTo>
                      <a:pt x="532" y="159"/>
                    </a:lnTo>
                    <a:lnTo>
                      <a:pt x="540" y="97"/>
                    </a:lnTo>
                    <a:lnTo>
                      <a:pt x="540" y="87"/>
                    </a:lnTo>
                    <a:lnTo>
                      <a:pt x="537" y="76"/>
                    </a:lnTo>
                    <a:lnTo>
                      <a:pt x="527" y="68"/>
                    </a:lnTo>
                    <a:lnTo>
                      <a:pt x="513" y="61"/>
                    </a:lnTo>
                    <a:lnTo>
                      <a:pt x="497" y="57"/>
                    </a:lnTo>
                    <a:lnTo>
                      <a:pt x="480" y="54"/>
                    </a:lnTo>
                    <a:lnTo>
                      <a:pt x="456" y="49"/>
                    </a:lnTo>
                    <a:lnTo>
                      <a:pt x="428" y="43"/>
                    </a:lnTo>
                    <a:lnTo>
                      <a:pt x="402" y="35"/>
                    </a:lnTo>
                    <a:lnTo>
                      <a:pt x="378" y="26"/>
                    </a:lnTo>
                    <a:lnTo>
                      <a:pt x="364" y="62"/>
                    </a:lnTo>
                    <a:lnTo>
                      <a:pt x="347" y="92"/>
                    </a:lnTo>
                    <a:lnTo>
                      <a:pt x="328" y="112"/>
                    </a:lnTo>
                    <a:lnTo>
                      <a:pt x="306" y="125"/>
                    </a:lnTo>
                    <a:lnTo>
                      <a:pt x="281" y="130"/>
                    </a:lnTo>
                    <a:lnTo>
                      <a:pt x="257" y="125"/>
                    </a:lnTo>
                    <a:lnTo>
                      <a:pt x="235" y="112"/>
                    </a:lnTo>
                    <a:lnTo>
                      <a:pt x="214" y="92"/>
                    </a:lnTo>
                    <a:lnTo>
                      <a:pt x="197" y="62"/>
                    </a:lnTo>
                    <a:lnTo>
                      <a:pt x="183" y="26"/>
                    </a:lnTo>
                    <a:lnTo>
                      <a:pt x="161" y="35"/>
                    </a:lnTo>
                    <a:lnTo>
                      <a:pt x="133" y="43"/>
                    </a:lnTo>
                    <a:lnTo>
                      <a:pt x="105" y="49"/>
                    </a:lnTo>
                    <a:lnTo>
                      <a:pt x="81" y="54"/>
                    </a:lnTo>
                    <a:lnTo>
                      <a:pt x="64" y="57"/>
                    </a:lnTo>
                    <a:lnTo>
                      <a:pt x="50" y="61"/>
                    </a:lnTo>
                    <a:lnTo>
                      <a:pt x="36" y="68"/>
                    </a:lnTo>
                    <a:lnTo>
                      <a:pt x="26" y="76"/>
                    </a:lnTo>
                    <a:lnTo>
                      <a:pt x="22" y="87"/>
                    </a:lnTo>
                    <a:lnTo>
                      <a:pt x="22" y="97"/>
                    </a:lnTo>
                    <a:lnTo>
                      <a:pt x="31" y="159"/>
                    </a:lnTo>
                    <a:lnTo>
                      <a:pt x="31" y="163"/>
                    </a:lnTo>
                    <a:lnTo>
                      <a:pt x="29" y="168"/>
                    </a:lnTo>
                    <a:lnTo>
                      <a:pt x="26" y="169"/>
                    </a:lnTo>
                    <a:lnTo>
                      <a:pt x="21" y="171"/>
                    </a:lnTo>
                    <a:lnTo>
                      <a:pt x="17" y="171"/>
                    </a:lnTo>
                    <a:lnTo>
                      <a:pt x="12" y="169"/>
                    </a:lnTo>
                    <a:lnTo>
                      <a:pt x="9" y="163"/>
                    </a:lnTo>
                    <a:lnTo>
                      <a:pt x="0" y="99"/>
                    </a:lnTo>
                    <a:lnTo>
                      <a:pt x="0" y="87"/>
                    </a:lnTo>
                    <a:lnTo>
                      <a:pt x="3" y="69"/>
                    </a:lnTo>
                    <a:lnTo>
                      <a:pt x="14" y="56"/>
                    </a:lnTo>
                    <a:lnTo>
                      <a:pt x="28" y="45"/>
                    </a:lnTo>
                    <a:lnTo>
                      <a:pt x="43" y="38"/>
                    </a:lnTo>
                    <a:lnTo>
                      <a:pt x="60" y="33"/>
                    </a:lnTo>
                    <a:lnTo>
                      <a:pt x="85" y="30"/>
                    </a:lnTo>
                    <a:lnTo>
                      <a:pt x="114" y="23"/>
                    </a:lnTo>
                    <a:lnTo>
                      <a:pt x="142" y="16"/>
                    </a:lnTo>
                    <a:lnTo>
                      <a:pt x="168" y="9"/>
                    </a:lnTo>
                    <a:lnTo>
                      <a:pt x="185" y="2"/>
                    </a:lnTo>
                    <a:lnTo>
                      <a:pt x="18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1" name="Freeform 981">
                <a:extLst>
                  <a:ext uri="{FF2B5EF4-FFF2-40B4-BE49-F238E27FC236}">
                    <a16:creationId xmlns="" xmlns:a16="http://schemas.microsoft.com/office/drawing/2014/main" id="{D9F8E070-1281-4B0A-B265-3BE586288B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5925" y="2103438"/>
                <a:ext cx="80963" cy="19050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89" y="0"/>
                  </a:cxn>
                  <a:cxn ang="0">
                    <a:pos x="95" y="1"/>
                  </a:cxn>
                  <a:cxn ang="0">
                    <a:pos x="98" y="3"/>
                  </a:cxn>
                  <a:cxn ang="0">
                    <a:pos x="100" y="7"/>
                  </a:cxn>
                  <a:cxn ang="0">
                    <a:pos x="101" y="12"/>
                  </a:cxn>
                  <a:cxn ang="0">
                    <a:pos x="98" y="19"/>
                  </a:cxn>
                  <a:cxn ang="0">
                    <a:pos x="95" y="20"/>
                  </a:cxn>
                  <a:cxn ang="0">
                    <a:pos x="89" y="22"/>
                  </a:cxn>
                  <a:cxn ang="0">
                    <a:pos x="10" y="22"/>
                  </a:cxn>
                  <a:cxn ang="0">
                    <a:pos x="3" y="19"/>
                  </a:cxn>
                  <a:cxn ang="0">
                    <a:pos x="0" y="12"/>
                  </a:cxn>
                  <a:cxn ang="0">
                    <a:pos x="1" y="7"/>
                  </a:cxn>
                  <a:cxn ang="0">
                    <a:pos x="3" y="3"/>
                  </a:cxn>
                  <a:cxn ang="0">
                    <a:pos x="10" y="0"/>
                  </a:cxn>
                </a:cxnLst>
                <a:rect l="0" t="0" r="r" b="b"/>
                <a:pathLst>
                  <a:path w="101" h="22">
                    <a:moveTo>
                      <a:pt x="10" y="0"/>
                    </a:moveTo>
                    <a:lnTo>
                      <a:pt x="89" y="0"/>
                    </a:lnTo>
                    <a:lnTo>
                      <a:pt x="95" y="1"/>
                    </a:lnTo>
                    <a:lnTo>
                      <a:pt x="98" y="3"/>
                    </a:lnTo>
                    <a:lnTo>
                      <a:pt x="100" y="7"/>
                    </a:lnTo>
                    <a:lnTo>
                      <a:pt x="101" y="12"/>
                    </a:lnTo>
                    <a:lnTo>
                      <a:pt x="98" y="19"/>
                    </a:lnTo>
                    <a:lnTo>
                      <a:pt x="95" y="20"/>
                    </a:lnTo>
                    <a:lnTo>
                      <a:pt x="89" y="22"/>
                    </a:lnTo>
                    <a:lnTo>
                      <a:pt x="10" y="22"/>
                    </a:lnTo>
                    <a:lnTo>
                      <a:pt x="3" y="19"/>
                    </a:lnTo>
                    <a:lnTo>
                      <a:pt x="0" y="12"/>
                    </a:lnTo>
                    <a:lnTo>
                      <a:pt x="1" y="7"/>
                    </a:lnTo>
                    <a:lnTo>
                      <a:pt x="3" y="3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2" name="Freeform 982">
                <a:extLst>
                  <a:ext uri="{FF2B5EF4-FFF2-40B4-BE49-F238E27FC236}">
                    <a16:creationId xmlns="" xmlns:a16="http://schemas.microsoft.com/office/drawing/2014/main" id="{603CD0B0-4102-42A1-86C0-8B47BBBA51B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508125" y="1792288"/>
                <a:ext cx="225425" cy="200025"/>
              </a:xfrm>
              <a:custGeom>
                <a:avLst/>
                <a:gdLst/>
                <a:ahLst/>
                <a:cxnLst>
                  <a:cxn ang="0">
                    <a:pos x="50" y="31"/>
                  </a:cxn>
                  <a:cxn ang="0">
                    <a:pos x="47" y="60"/>
                  </a:cxn>
                  <a:cxn ang="0">
                    <a:pos x="47" y="81"/>
                  </a:cxn>
                  <a:cxn ang="0">
                    <a:pos x="28" y="93"/>
                  </a:cxn>
                  <a:cxn ang="0">
                    <a:pos x="24" y="107"/>
                  </a:cxn>
                  <a:cxn ang="0">
                    <a:pos x="38" y="141"/>
                  </a:cxn>
                  <a:cxn ang="0">
                    <a:pos x="55" y="147"/>
                  </a:cxn>
                  <a:cxn ang="0">
                    <a:pos x="81" y="198"/>
                  </a:cxn>
                  <a:cxn ang="0">
                    <a:pos x="143" y="229"/>
                  </a:cxn>
                  <a:cxn ang="0">
                    <a:pos x="206" y="198"/>
                  </a:cxn>
                  <a:cxn ang="0">
                    <a:pos x="232" y="147"/>
                  </a:cxn>
                  <a:cxn ang="0">
                    <a:pos x="244" y="141"/>
                  </a:cxn>
                  <a:cxn ang="0">
                    <a:pos x="251" y="140"/>
                  </a:cxn>
                  <a:cxn ang="0">
                    <a:pos x="257" y="129"/>
                  </a:cxn>
                  <a:cxn ang="0">
                    <a:pos x="263" y="103"/>
                  </a:cxn>
                  <a:cxn ang="0">
                    <a:pos x="259" y="93"/>
                  </a:cxn>
                  <a:cxn ang="0">
                    <a:pos x="242" y="84"/>
                  </a:cxn>
                  <a:cxn ang="0">
                    <a:pos x="235" y="31"/>
                  </a:cxn>
                  <a:cxn ang="0">
                    <a:pos x="232" y="24"/>
                  </a:cxn>
                  <a:cxn ang="0">
                    <a:pos x="225" y="22"/>
                  </a:cxn>
                  <a:cxn ang="0">
                    <a:pos x="211" y="29"/>
                  </a:cxn>
                  <a:cxn ang="0">
                    <a:pos x="199" y="40"/>
                  </a:cxn>
                  <a:cxn ang="0">
                    <a:pos x="175" y="55"/>
                  </a:cxn>
                  <a:cxn ang="0">
                    <a:pos x="126" y="59"/>
                  </a:cxn>
                  <a:cxn ang="0">
                    <a:pos x="92" y="41"/>
                  </a:cxn>
                  <a:cxn ang="0">
                    <a:pos x="83" y="34"/>
                  </a:cxn>
                  <a:cxn ang="0">
                    <a:pos x="68" y="24"/>
                  </a:cxn>
                  <a:cxn ang="0">
                    <a:pos x="54" y="0"/>
                  </a:cxn>
                  <a:cxn ang="0">
                    <a:pos x="97" y="15"/>
                  </a:cxn>
                  <a:cxn ang="0">
                    <a:pos x="116" y="31"/>
                  </a:cxn>
                  <a:cxn ang="0">
                    <a:pos x="159" y="34"/>
                  </a:cxn>
                  <a:cxn ang="0">
                    <a:pos x="185" y="19"/>
                  </a:cxn>
                  <a:cxn ang="0">
                    <a:pos x="226" y="0"/>
                  </a:cxn>
                  <a:cxn ang="0">
                    <a:pos x="247" y="7"/>
                  </a:cxn>
                  <a:cxn ang="0">
                    <a:pos x="263" y="57"/>
                  </a:cxn>
                  <a:cxn ang="0">
                    <a:pos x="261" y="69"/>
                  </a:cxn>
                  <a:cxn ang="0">
                    <a:pos x="285" y="109"/>
                  </a:cxn>
                  <a:cxn ang="0">
                    <a:pos x="270" y="155"/>
                  </a:cxn>
                  <a:cxn ang="0">
                    <a:pos x="249" y="166"/>
                  </a:cxn>
                  <a:cxn ang="0">
                    <a:pos x="195" y="236"/>
                  </a:cxn>
                  <a:cxn ang="0">
                    <a:pos x="116" y="248"/>
                  </a:cxn>
                  <a:cxn ang="0">
                    <a:pos x="50" y="195"/>
                  </a:cxn>
                  <a:cxn ang="0">
                    <a:pos x="24" y="160"/>
                  </a:cxn>
                  <a:cxn ang="0">
                    <a:pos x="4" y="129"/>
                  </a:cxn>
                  <a:cxn ang="0">
                    <a:pos x="12" y="76"/>
                  </a:cxn>
                  <a:cxn ang="0">
                    <a:pos x="26" y="34"/>
                  </a:cxn>
                  <a:cxn ang="0">
                    <a:pos x="43" y="3"/>
                  </a:cxn>
                </a:cxnLst>
                <a:rect l="0" t="0" r="r" b="b"/>
                <a:pathLst>
                  <a:path w="285" h="252">
                    <a:moveTo>
                      <a:pt x="57" y="22"/>
                    </a:moveTo>
                    <a:lnTo>
                      <a:pt x="52" y="27"/>
                    </a:lnTo>
                    <a:lnTo>
                      <a:pt x="50" y="31"/>
                    </a:lnTo>
                    <a:lnTo>
                      <a:pt x="49" y="41"/>
                    </a:lnTo>
                    <a:lnTo>
                      <a:pt x="47" y="57"/>
                    </a:lnTo>
                    <a:lnTo>
                      <a:pt x="47" y="60"/>
                    </a:lnTo>
                    <a:lnTo>
                      <a:pt x="49" y="64"/>
                    </a:lnTo>
                    <a:lnTo>
                      <a:pt x="49" y="72"/>
                    </a:lnTo>
                    <a:lnTo>
                      <a:pt x="47" y="81"/>
                    </a:lnTo>
                    <a:lnTo>
                      <a:pt x="42" y="88"/>
                    </a:lnTo>
                    <a:lnTo>
                      <a:pt x="31" y="91"/>
                    </a:lnTo>
                    <a:lnTo>
                      <a:pt x="28" y="93"/>
                    </a:lnTo>
                    <a:lnTo>
                      <a:pt x="26" y="97"/>
                    </a:lnTo>
                    <a:lnTo>
                      <a:pt x="24" y="98"/>
                    </a:lnTo>
                    <a:lnTo>
                      <a:pt x="24" y="107"/>
                    </a:lnTo>
                    <a:lnTo>
                      <a:pt x="26" y="122"/>
                    </a:lnTo>
                    <a:lnTo>
                      <a:pt x="31" y="134"/>
                    </a:lnTo>
                    <a:lnTo>
                      <a:pt x="38" y="141"/>
                    </a:lnTo>
                    <a:lnTo>
                      <a:pt x="49" y="141"/>
                    </a:lnTo>
                    <a:lnTo>
                      <a:pt x="52" y="143"/>
                    </a:lnTo>
                    <a:lnTo>
                      <a:pt x="55" y="147"/>
                    </a:lnTo>
                    <a:lnTo>
                      <a:pt x="57" y="150"/>
                    </a:lnTo>
                    <a:lnTo>
                      <a:pt x="68" y="178"/>
                    </a:lnTo>
                    <a:lnTo>
                      <a:pt x="81" y="198"/>
                    </a:lnTo>
                    <a:lnTo>
                      <a:pt x="100" y="216"/>
                    </a:lnTo>
                    <a:lnTo>
                      <a:pt x="121" y="226"/>
                    </a:lnTo>
                    <a:lnTo>
                      <a:pt x="143" y="229"/>
                    </a:lnTo>
                    <a:lnTo>
                      <a:pt x="166" y="226"/>
                    </a:lnTo>
                    <a:lnTo>
                      <a:pt x="187" y="216"/>
                    </a:lnTo>
                    <a:lnTo>
                      <a:pt x="206" y="198"/>
                    </a:lnTo>
                    <a:lnTo>
                      <a:pt x="219" y="178"/>
                    </a:lnTo>
                    <a:lnTo>
                      <a:pt x="230" y="150"/>
                    </a:lnTo>
                    <a:lnTo>
                      <a:pt x="232" y="147"/>
                    </a:lnTo>
                    <a:lnTo>
                      <a:pt x="235" y="143"/>
                    </a:lnTo>
                    <a:lnTo>
                      <a:pt x="238" y="141"/>
                    </a:lnTo>
                    <a:lnTo>
                      <a:pt x="244" y="141"/>
                    </a:lnTo>
                    <a:lnTo>
                      <a:pt x="245" y="143"/>
                    </a:lnTo>
                    <a:lnTo>
                      <a:pt x="247" y="141"/>
                    </a:lnTo>
                    <a:lnTo>
                      <a:pt x="251" y="140"/>
                    </a:lnTo>
                    <a:lnTo>
                      <a:pt x="252" y="138"/>
                    </a:lnTo>
                    <a:lnTo>
                      <a:pt x="254" y="134"/>
                    </a:lnTo>
                    <a:lnTo>
                      <a:pt x="257" y="129"/>
                    </a:lnTo>
                    <a:lnTo>
                      <a:pt x="261" y="122"/>
                    </a:lnTo>
                    <a:lnTo>
                      <a:pt x="263" y="116"/>
                    </a:lnTo>
                    <a:lnTo>
                      <a:pt x="263" y="103"/>
                    </a:lnTo>
                    <a:lnTo>
                      <a:pt x="261" y="100"/>
                    </a:lnTo>
                    <a:lnTo>
                      <a:pt x="261" y="97"/>
                    </a:lnTo>
                    <a:lnTo>
                      <a:pt x="259" y="93"/>
                    </a:lnTo>
                    <a:lnTo>
                      <a:pt x="256" y="91"/>
                    </a:lnTo>
                    <a:lnTo>
                      <a:pt x="247" y="90"/>
                    </a:lnTo>
                    <a:lnTo>
                      <a:pt x="242" y="84"/>
                    </a:lnTo>
                    <a:lnTo>
                      <a:pt x="238" y="78"/>
                    </a:lnTo>
                    <a:lnTo>
                      <a:pt x="238" y="41"/>
                    </a:lnTo>
                    <a:lnTo>
                      <a:pt x="235" y="31"/>
                    </a:lnTo>
                    <a:lnTo>
                      <a:pt x="233" y="27"/>
                    </a:lnTo>
                    <a:lnTo>
                      <a:pt x="232" y="26"/>
                    </a:lnTo>
                    <a:lnTo>
                      <a:pt x="232" y="24"/>
                    </a:lnTo>
                    <a:lnTo>
                      <a:pt x="230" y="24"/>
                    </a:lnTo>
                    <a:lnTo>
                      <a:pt x="230" y="22"/>
                    </a:lnTo>
                    <a:lnTo>
                      <a:pt x="225" y="22"/>
                    </a:lnTo>
                    <a:lnTo>
                      <a:pt x="221" y="24"/>
                    </a:lnTo>
                    <a:lnTo>
                      <a:pt x="216" y="26"/>
                    </a:lnTo>
                    <a:lnTo>
                      <a:pt x="211" y="29"/>
                    </a:lnTo>
                    <a:lnTo>
                      <a:pt x="204" y="34"/>
                    </a:lnTo>
                    <a:lnTo>
                      <a:pt x="200" y="36"/>
                    </a:lnTo>
                    <a:lnTo>
                      <a:pt x="199" y="40"/>
                    </a:lnTo>
                    <a:lnTo>
                      <a:pt x="195" y="41"/>
                    </a:lnTo>
                    <a:lnTo>
                      <a:pt x="185" y="50"/>
                    </a:lnTo>
                    <a:lnTo>
                      <a:pt x="175" y="55"/>
                    </a:lnTo>
                    <a:lnTo>
                      <a:pt x="161" y="59"/>
                    </a:lnTo>
                    <a:lnTo>
                      <a:pt x="143" y="60"/>
                    </a:lnTo>
                    <a:lnTo>
                      <a:pt x="126" y="59"/>
                    </a:lnTo>
                    <a:lnTo>
                      <a:pt x="112" y="55"/>
                    </a:lnTo>
                    <a:lnTo>
                      <a:pt x="102" y="50"/>
                    </a:lnTo>
                    <a:lnTo>
                      <a:pt x="92" y="41"/>
                    </a:lnTo>
                    <a:lnTo>
                      <a:pt x="88" y="40"/>
                    </a:lnTo>
                    <a:lnTo>
                      <a:pt x="86" y="36"/>
                    </a:lnTo>
                    <a:lnTo>
                      <a:pt x="83" y="34"/>
                    </a:lnTo>
                    <a:lnTo>
                      <a:pt x="76" y="29"/>
                    </a:lnTo>
                    <a:lnTo>
                      <a:pt x="71" y="27"/>
                    </a:lnTo>
                    <a:lnTo>
                      <a:pt x="68" y="24"/>
                    </a:lnTo>
                    <a:lnTo>
                      <a:pt x="64" y="22"/>
                    </a:lnTo>
                    <a:lnTo>
                      <a:pt x="57" y="22"/>
                    </a:lnTo>
                    <a:close/>
                    <a:moveTo>
                      <a:pt x="54" y="0"/>
                    </a:moveTo>
                    <a:lnTo>
                      <a:pt x="59" y="0"/>
                    </a:lnTo>
                    <a:lnTo>
                      <a:pt x="80" y="5"/>
                    </a:lnTo>
                    <a:lnTo>
                      <a:pt x="97" y="15"/>
                    </a:lnTo>
                    <a:lnTo>
                      <a:pt x="102" y="21"/>
                    </a:lnTo>
                    <a:lnTo>
                      <a:pt x="105" y="22"/>
                    </a:lnTo>
                    <a:lnTo>
                      <a:pt x="116" y="31"/>
                    </a:lnTo>
                    <a:lnTo>
                      <a:pt x="128" y="34"/>
                    </a:lnTo>
                    <a:lnTo>
                      <a:pt x="143" y="36"/>
                    </a:lnTo>
                    <a:lnTo>
                      <a:pt x="159" y="34"/>
                    </a:lnTo>
                    <a:lnTo>
                      <a:pt x="171" y="31"/>
                    </a:lnTo>
                    <a:lnTo>
                      <a:pt x="181" y="22"/>
                    </a:lnTo>
                    <a:lnTo>
                      <a:pt x="185" y="19"/>
                    </a:lnTo>
                    <a:lnTo>
                      <a:pt x="200" y="8"/>
                    </a:lnTo>
                    <a:lnTo>
                      <a:pt x="213" y="2"/>
                    </a:lnTo>
                    <a:lnTo>
                      <a:pt x="226" y="0"/>
                    </a:lnTo>
                    <a:lnTo>
                      <a:pt x="233" y="0"/>
                    </a:lnTo>
                    <a:lnTo>
                      <a:pt x="244" y="3"/>
                    </a:lnTo>
                    <a:lnTo>
                      <a:pt x="247" y="7"/>
                    </a:lnTo>
                    <a:lnTo>
                      <a:pt x="256" y="19"/>
                    </a:lnTo>
                    <a:lnTo>
                      <a:pt x="261" y="34"/>
                    </a:lnTo>
                    <a:lnTo>
                      <a:pt x="263" y="57"/>
                    </a:lnTo>
                    <a:lnTo>
                      <a:pt x="263" y="62"/>
                    </a:lnTo>
                    <a:lnTo>
                      <a:pt x="261" y="65"/>
                    </a:lnTo>
                    <a:lnTo>
                      <a:pt x="261" y="69"/>
                    </a:lnTo>
                    <a:lnTo>
                      <a:pt x="275" y="76"/>
                    </a:lnTo>
                    <a:lnTo>
                      <a:pt x="283" y="90"/>
                    </a:lnTo>
                    <a:lnTo>
                      <a:pt x="285" y="109"/>
                    </a:lnTo>
                    <a:lnTo>
                      <a:pt x="282" y="129"/>
                    </a:lnTo>
                    <a:lnTo>
                      <a:pt x="275" y="148"/>
                    </a:lnTo>
                    <a:lnTo>
                      <a:pt x="270" y="155"/>
                    </a:lnTo>
                    <a:lnTo>
                      <a:pt x="263" y="160"/>
                    </a:lnTo>
                    <a:lnTo>
                      <a:pt x="256" y="164"/>
                    </a:lnTo>
                    <a:lnTo>
                      <a:pt x="249" y="166"/>
                    </a:lnTo>
                    <a:lnTo>
                      <a:pt x="235" y="195"/>
                    </a:lnTo>
                    <a:lnTo>
                      <a:pt x="218" y="219"/>
                    </a:lnTo>
                    <a:lnTo>
                      <a:pt x="195" y="236"/>
                    </a:lnTo>
                    <a:lnTo>
                      <a:pt x="171" y="248"/>
                    </a:lnTo>
                    <a:lnTo>
                      <a:pt x="143" y="252"/>
                    </a:lnTo>
                    <a:lnTo>
                      <a:pt x="116" y="248"/>
                    </a:lnTo>
                    <a:lnTo>
                      <a:pt x="90" y="236"/>
                    </a:lnTo>
                    <a:lnTo>
                      <a:pt x="69" y="219"/>
                    </a:lnTo>
                    <a:lnTo>
                      <a:pt x="50" y="195"/>
                    </a:lnTo>
                    <a:lnTo>
                      <a:pt x="36" y="166"/>
                    </a:lnTo>
                    <a:lnTo>
                      <a:pt x="30" y="164"/>
                    </a:lnTo>
                    <a:lnTo>
                      <a:pt x="24" y="160"/>
                    </a:lnTo>
                    <a:lnTo>
                      <a:pt x="17" y="155"/>
                    </a:lnTo>
                    <a:lnTo>
                      <a:pt x="12" y="148"/>
                    </a:lnTo>
                    <a:lnTo>
                      <a:pt x="4" y="129"/>
                    </a:lnTo>
                    <a:lnTo>
                      <a:pt x="0" y="109"/>
                    </a:lnTo>
                    <a:lnTo>
                      <a:pt x="4" y="90"/>
                    </a:lnTo>
                    <a:lnTo>
                      <a:pt x="12" y="76"/>
                    </a:lnTo>
                    <a:lnTo>
                      <a:pt x="24" y="69"/>
                    </a:lnTo>
                    <a:lnTo>
                      <a:pt x="24" y="57"/>
                    </a:lnTo>
                    <a:lnTo>
                      <a:pt x="26" y="34"/>
                    </a:lnTo>
                    <a:lnTo>
                      <a:pt x="31" y="19"/>
                    </a:lnTo>
                    <a:lnTo>
                      <a:pt x="40" y="7"/>
                    </a:lnTo>
                    <a:lnTo>
                      <a:pt x="43" y="3"/>
                    </a:lnTo>
                    <a:lnTo>
                      <a:pt x="5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grpSp>
          <p:nvGrpSpPr>
            <p:cNvPr id="113" name="Группа 112">
              <a:extLst>
                <a:ext uri="{FF2B5EF4-FFF2-40B4-BE49-F238E27FC236}">
                  <a16:creationId xmlns="" xmlns:a16="http://schemas.microsoft.com/office/drawing/2014/main" id="{76A34463-3253-4FC7-A54D-57C020AF367A}"/>
                </a:ext>
              </a:extLst>
            </p:cNvPr>
            <p:cNvGrpSpPr/>
            <p:nvPr/>
          </p:nvGrpSpPr>
          <p:grpSpPr>
            <a:xfrm>
              <a:off x="4755331" y="3974820"/>
              <a:ext cx="446088" cy="450850"/>
              <a:chOff x="1398588" y="1671638"/>
              <a:chExt cx="446088" cy="450850"/>
            </a:xfrm>
            <a:solidFill>
              <a:schemeClr val="tx1"/>
            </a:solidFill>
          </p:grpSpPr>
          <p:sp>
            <p:nvSpPr>
              <p:cNvPr id="114" name="Freeform 977">
                <a:extLst>
                  <a:ext uri="{FF2B5EF4-FFF2-40B4-BE49-F238E27FC236}">
                    <a16:creationId xmlns="" xmlns:a16="http://schemas.microsoft.com/office/drawing/2014/main" id="{34ED6A25-A3A7-4AD0-97B9-DDA9D2A993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11313" y="1709738"/>
                <a:ext cx="19050" cy="82550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18" y="1"/>
                  </a:cxn>
                  <a:cxn ang="0">
                    <a:pos x="21" y="3"/>
                  </a:cxn>
                  <a:cxn ang="0">
                    <a:pos x="23" y="6"/>
                  </a:cxn>
                  <a:cxn ang="0">
                    <a:pos x="25" y="12"/>
                  </a:cxn>
                  <a:cxn ang="0">
                    <a:pos x="25" y="93"/>
                  </a:cxn>
                  <a:cxn ang="0">
                    <a:pos x="23" y="98"/>
                  </a:cxn>
                  <a:cxn ang="0">
                    <a:pos x="21" y="101"/>
                  </a:cxn>
                  <a:cxn ang="0">
                    <a:pos x="18" y="103"/>
                  </a:cxn>
                  <a:cxn ang="0">
                    <a:pos x="12" y="105"/>
                  </a:cxn>
                  <a:cxn ang="0">
                    <a:pos x="7" y="103"/>
                  </a:cxn>
                  <a:cxn ang="0">
                    <a:pos x="4" y="101"/>
                  </a:cxn>
                  <a:cxn ang="0">
                    <a:pos x="2" y="98"/>
                  </a:cxn>
                  <a:cxn ang="0">
                    <a:pos x="0" y="93"/>
                  </a:cxn>
                  <a:cxn ang="0">
                    <a:pos x="0" y="12"/>
                  </a:cxn>
                  <a:cxn ang="0">
                    <a:pos x="2" y="6"/>
                  </a:cxn>
                  <a:cxn ang="0">
                    <a:pos x="4" y="3"/>
                  </a:cxn>
                  <a:cxn ang="0">
                    <a:pos x="7" y="1"/>
                  </a:cxn>
                  <a:cxn ang="0">
                    <a:pos x="12" y="0"/>
                  </a:cxn>
                </a:cxnLst>
                <a:rect l="0" t="0" r="r" b="b"/>
                <a:pathLst>
                  <a:path w="25" h="105">
                    <a:moveTo>
                      <a:pt x="12" y="0"/>
                    </a:moveTo>
                    <a:lnTo>
                      <a:pt x="18" y="1"/>
                    </a:lnTo>
                    <a:lnTo>
                      <a:pt x="21" y="3"/>
                    </a:lnTo>
                    <a:lnTo>
                      <a:pt x="23" y="6"/>
                    </a:lnTo>
                    <a:lnTo>
                      <a:pt x="25" y="12"/>
                    </a:lnTo>
                    <a:lnTo>
                      <a:pt x="25" y="93"/>
                    </a:lnTo>
                    <a:lnTo>
                      <a:pt x="23" y="98"/>
                    </a:lnTo>
                    <a:lnTo>
                      <a:pt x="21" y="101"/>
                    </a:lnTo>
                    <a:lnTo>
                      <a:pt x="18" y="103"/>
                    </a:lnTo>
                    <a:lnTo>
                      <a:pt x="12" y="105"/>
                    </a:lnTo>
                    <a:lnTo>
                      <a:pt x="7" y="103"/>
                    </a:lnTo>
                    <a:lnTo>
                      <a:pt x="4" y="101"/>
                    </a:lnTo>
                    <a:lnTo>
                      <a:pt x="2" y="98"/>
                    </a:lnTo>
                    <a:lnTo>
                      <a:pt x="0" y="93"/>
                    </a:lnTo>
                    <a:lnTo>
                      <a:pt x="0" y="12"/>
                    </a:lnTo>
                    <a:lnTo>
                      <a:pt x="2" y="6"/>
                    </a:lnTo>
                    <a:lnTo>
                      <a:pt x="4" y="3"/>
                    </a:lnTo>
                    <a:lnTo>
                      <a:pt x="7" y="1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EF141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5" name="Freeform 978">
                <a:extLst>
                  <a:ext uri="{FF2B5EF4-FFF2-40B4-BE49-F238E27FC236}">
                    <a16:creationId xmlns="" xmlns:a16="http://schemas.microsoft.com/office/drawing/2014/main" id="{106B3053-85B2-4CFD-9DE0-F67D40867E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7975" y="1741488"/>
                <a:ext cx="84138" cy="19050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95" y="0"/>
                  </a:cxn>
                  <a:cxn ang="0">
                    <a:pos x="102" y="3"/>
                  </a:cxn>
                  <a:cxn ang="0">
                    <a:pos x="104" y="7"/>
                  </a:cxn>
                  <a:cxn ang="0">
                    <a:pos x="105" y="12"/>
                  </a:cxn>
                  <a:cxn ang="0">
                    <a:pos x="102" y="19"/>
                  </a:cxn>
                  <a:cxn ang="0">
                    <a:pos x="95" y="22"/>
                  </a:cxn>
                  <a:cxn ang="0">
                    <a:pos x="12" y="22"/>
                  </a:cxn>
                  <a:cxn ang="0">
                    <a:pos x="7" y="21"/>
                  </a:cxn>
                  <a:cxn ang="0">
                    <a:pos x="3" y="19"/>
                  </a:cxn>
                  <a:cxn ang="0">
                    <a:pos x="0" y="12"/>
                  </a:cxn>
                  <a:cxn ang="0">
                    <a:pos x="2" y="7"/>
                  </a:cxn>
                  <a:cxn ang="0">
                    <a:pos x="3" y="3"/>
                  </a:cxn>
                  <a:cxn ang="0">
                    <a:pos x="7" y="2"/>
                  </a:cxn>
                  <a:cxn ang="0">
                    <a:pos x="12" y="0"/>
                  </a:cxn>
                </a:cxnLst>
                <a:rect l="0" t="0" r="r" b="b"/>
                <a:pathLst>
                  <a:path w="105" h="22">
                    <a:moveTo>
                      <a:pt x="12" y="0"/>
                    </a:moveTo>
                    <a:lnTo>
                      <a:pt x="95" y="0"/>
                    </a:lnTo>
                    <a:lnTo>
                      <a:pt x="102" y="3"/>
                    </a:lnTo>
                    <a:lnTo>
                      <a:pt x="104" y="7"/>
                    </a:lnTo>
                    <a:lnTo>
                      <a:pt x="105" y="12"/>
                    </a:lnTo>
                    <a:lnTo>
                      <a:pt x="102" y="19"/>
                    </a:lnTo>
                    <a:lnTo>
                      <a:pt x="95" y="22"/>
                    </a:lnTo>
                    <a:lnTo>
                      <a:pt x="12" y="22"/>
                    </a:lnTo>
                    <a:lnTo>
                      <a:pt x="7" y="21"/>
                    </a:lnTo>
                    <a:lnTo>
                      <a:pt x="3" y="19"/>
                    </a:lnTo>
                    <a:lnTo>
                      <a:pt x="0" y="12"/>
                    </a:lnTo>
                    <a:lnTo>
                      <a:pt x="2" y="7"/>
                    </a:lnTo>
                    <a:lnTo>
                      <a:pt x="3" y="3"/>
                    </a:lnTo>
                    <a:lnTo>
                      <a:pt x="7" y="2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EF141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6" name="Freeform 979">
                <a:extLst>
                  <a:ext uri="{FF2B5EF4-FFF2-40B4-BE49-F238E27FC236}">
                    <a16:creationId xmlns="" xmlns:a16="http://schemas.microsoft.com/office/drawing/2014/main" id="{A7FCDA72-74E2-420C-86AB-820817887B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14475" y="1671638"/>
                <a:ext cx="212725" cy="106363"/>
              </a:xfrm>
              <a:custGeom>
                <a:avLst/>
                <a:gdLst/>
                <a:ahLst/>
                <a:cxnLst>
                  <a:cxn ang="0">
                    <a:pos x="134" y="0"/>
                  </a:cxn>
                  <a:cxn ang="0">
                    <a:pos x="167" y="2"/>
                  </a:cxn>
                  <a:cxn ang="0">
                    <a:pos x="198" y="9"/>
                  </a:cxn>
                  <a:cxn ang="0">
                    <a:pos x="226" y="17"/>
                  </a:cxn>
                  <a:cxn ang="0">
                    <a:pos x="248" y="26"/>
                  </a:cxn>
                  <a:cxn ang="0">
                    <a:pos x="262" y="38"/>
                  </a:cxn>
                  <a:cxn ang="0">
                    <a:pos x="266" y="43"/>
                  </a:cxn>
                  <a:cxn ang="0">
                    <a:pos x="267" y="48"/>
                  </a:cxn>
                  <a:cxn ang="0">
                    <a:pos x="267" y="53"/>
                  </a:cxn>
                  <a:cxn ang="0">
                    <a:pos x="261" y="122"/>
                  </a:cxn>
                  <a:cxn ang="0">
                    <a:pos x="259" y="126"/>
                  </a:cxn>
                  <a:cxn ang="0">
                    <a:pos x="255" y="129"/>
                  </a:cxn>
                  <a:cxn ang="0">
                    <a:pos x="248" y="133"/>
                  </a:cxn>
                  <a:cxn ang="0">
                    <a:pos x="247" y="133"/>
                  </a:cxn>
                  <a:cxn ang="0">
                    <a:pos x="243" y="131"/>
                  </a:cxn>
                  <a:cxn ang="0">
                    <a:pos x="240" y="128"/>
                  </a:cxn>
                  <a:cxn ang="0">
                    <a:pos x="238" y="124"/>
                  </a:cxn>
                  <a:cxn ang="0">
                    <a:pos x="236" y="119"/>
                  </a:cxn>
                  <a:cxn ang="0">
                    <a:pos x="245" y="53"/>
                  </a:cxn>
                  <a:cxn ang="0">
                    <a:pos x="235" y="47"/>
                  </a:cxn>
                  <a:cxn ang="0">
                    <a:pos x="217" y="40"/>
                  </a:cxn>
                  <a:cxn ang="0">
                    <a:pos x="193" y="31"/>
                  </a:cxn>
                  <a:cxn ang="0">
                    <a:pos x="166" y="24"/>
                  </a:cxn>
                  <a:cxn ang="0">
                    <a:pos x="134" y="22"/>
                  </a:cxn>
                  <a:cxn ang="0">
                    <a:pos x="103" y="24"/>
                  </a:cxn>
                  <a:cxn ang="0">
                    <a:pos x="76" y="31"/>
                  </a:cxn>
                  <a:cxn ang="0">
                    <a:pos x="52" y="40"/>
                  </a:cxn>
                  <a:cxn ang="0">
                    <a:pos x="34" y="47"/>
                  </a:cxn>
                  <a:cxn ang="0">
                    <a:pos x="24" y="53"/>
                  </a:cxn>
                  <a:cxn ang="0">
                    <a:pos x="31" y="119"/>
                  </a:cxn>
                  <a:cxn ang="0">
                    <a:pos x="31" y="124"/>
                  </a:cxn>
                  <a:cxn ang="0">
                    <a:pos x="29" y="128"/>
                  </a:cxn>
                  <a:cxn ang="0">
                    <a:pos x="26" y="131"/>
                  </a:cxn>
                  <a:cxn ang="0">
                    <a:pos x="21" y="133"/>
                  </a:cxn>
                  <a:cxn ang="0">
                    <a:pos x="17" y="131"/>
                  </a:cxn>
                  <a:cxn ang="0">
                    <a:pos x="12" y="129"/>
                  </a:cxn>
                  <a:cxn ang="0">
                    <a:pos x="8" y="122"/>
                  </a:cxn>
                  <a:cxn ang="0">
                    <a:pos x="0" y="53"/>
                  </a:cxn>
                  <a:cxn ang="0">
                    <a:pos x="0" y="48"/>
                  </a:cxn>
                  <a:cxn ang="0">
                    <a:pos x="7" y="38"/>
                  </a:cxn>
                  <a:cxn ang="0">
                    <a:pos x="21" y="26"/>
                  </a:cxn>
                  <a:cxn ang="0">
                    <a:pos x="43" y="17"/>
                  </a:cxn>
                  <a:cxn ang="0">
                    <a:pos x="71" y="9"/>
                  </a:cxn>
                  <a:cxn ang="0">
                    <a:pos x="102" y="2"/>
                  </a:cxn>
                  <a:cxn ang="0">
                    <a:pos x="134" y="0"/>
                  </a:cxn>
                </a:cxnLst>
                <a:rect l="0" t="0" r="r" b="b"/>
                <a:pathLst>
                  <a:path w="267" h="133">
                    <a:moveTo>
                      <a:pt x="134" y="0"/>
                    </a:moveTo>
                    <a:lnTo>
                      <a:pt x="167" y="2"/>
                    </a:lnTo>
                    <a:lnTo>
                      <a:pt x="198" y="9"/>
                    </a:lnTo>
                    <a:lnTo>
                      <a:pt x="226" y="17"/>
                    </a:lnTo>
                    <a:lnTo>
                      <a:pt x="248" y="26"/>
                    </a:lnTo>
                    <a:lnTo>
                      <a:pt x="262" y="38"/>
                    </a:lnTo>
                    <a:lnTo>
                      <a:pt x="266" y="43"/>
                    </a:lnTo>
                    <a:lnTo>
                      <a:pt x="267" y="48"/>
                    </a:lnTo>
                    <a:lnTo>
                      <a:pt x="267" y="53"/>
                    </a:lnTo>
                    <a:lnTo>
                      <a:pt x="261" y="122"/>
                    </a:lnTo>
                    <a:lnTo>
                      <a:pt x="259" y="126"/>
                    </a:lnTo>
                    <a:lnTo>
                      <a:pt x="255" y="129"/>
                    </a:lnTo>
                    <a:lnTo>
                      <a:pt x="248" y="133"/>
                    </a:lnTo>
                    <a:lnTo>
                      <a:pt x="247" y="133"/>
                    </a:lnTo>
                    <a:lnTo>
                      <a:pt x="243" y="131"/>
                    </a:lnTo>
                    <a:lnTo>
                      <a:pt x="240" y="128"/>
                    </a:lnTo>
                    <a:lnTo>
                      <a:pt x="238" y="124"/>
                    </a:lnTo>
                    <a:lnTo>
                      <a:pt x="236" y="119"/>
                    </a:lnTo>
                    <a:lnTo>
                      <a:pt x="245" y="53"/>
                    </a:lnTo>
                    <a:lnTo>
                      <a:pt x="235" y="47"/>
                    </a:lnTo>
                    <a:lnTo>
                      <a:pt x="217" y="40"/>
                    </a:lnTo>
                    <a:lnTo>
                      <a:pt x="193" y="31"/>
                    </a:lnTo>
                    <a:lnTo>
                      <a:pt x="166" y="24"/>
                    </a:lnTo>
                    <a:lnTo>
                      <a:pt x="134" y="22"/>
                    </a:lnTo>
                    <a:lnTo>
                      <a:pt x="103" y="24"/>
                    </a:lnTo>
                    <a:lnTo>
                      <a:pt x="76" y="31"/>
                    </a:lnTo>
                    <a:lnTo>
                      <a:pt x="52" y="40"/>
                    </a:lnTo>
                    <a:lnTo>
                      <a:pt x="34" y="47"/>
                    </a:lnTo>
                    <a:lnTo>
                      <a:pt x="24" y="53"/>
                    </a:lnTo>
                    <a:lnTo>
                      <a:pt x="31" y="119"/>
                    </a:lnTo>
                    <a:lnTo>
                      <a:pt x="31" y="124"/>
                    </a:lnTo>
                    <a:lnTo>
                      <a:pt x="29" y="128"/>
                    </a:lnTo>
                    <a:lnTo>
                      <a:pt x="26" y="131"/>
                    </a:lnTo>
                    <a:lnTo>
                      <a:pt x="21" y="133"/>
                    </a:lnTo>
                    <a:lnTo>
                      <a:pt x="17" y="131"/>
                    </a:lnTo>
                    <a:lnTo>
                      <a:pt x="12" y="129"/>
                    </a:lnTo>
                    <a:lnTo>
                      <a:pt x="8" y="122"/>
                    </a:lnTo>
                    <a:lnTo>
                      <a:pt x="0" y="53"/>
                    </a:lnTo>
                    <a:lnTo>
                      <a:pt x="0" y="48"/>
                    </a:lnTo>
                    <a:lnTo>
                      <a:pt x="7" y="38"/>
                    </a:lnTo>
                    <a:lnTo>
                      <a:pt x="21" y="26"/>
                    </a:lnTo>
                    <a:lnTo>
                      <a:pt x="43" y="17"/>
                    </a:lnTo>
                    <a:lnTo>
                      <a:pt x="71" y="9"/>
                    </a:lnTo>
                    <a:lnTo>
                      <a:pt x="102" y="2"/>
                    </a:lnTo>
                    <a:lnTo>
                      <a:pt x="13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7" name="Freeform 980">
                <a:extLst>
                  <a:ext uri="{FF2B5EF4-FFF2-40B4-BE49-F238E27FC236}">
                    <a16:creationId xmlns="" xmlns:a16="http://schemas.microsoft.com/office/drawing/2014/main" id="{64A17C25-8F25-4185-AAD8-C43D94F9FB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98588" y="1985963"/>
                <a:ext cx="446088" cy="136525"/>
              </a:xfrm>
              <a:custGeom>
                <a:avLst/>
                <a:gdLst/>
                <a:ahLst/>
                <a:cxnLst>
                  <a:cxn ang="0">
                    <a:pos x="195" y="0"/>
                  </a:cxn>
                  <a:cxn ang="0">
                    <a:pos x="202" y="9"/>
                  </a:cxn>
                  <a:cxn ang="0">
                    <a:pos x="226" y="69"/>
                  </a:cxn>
                  <a:cxn ang="0">
                    <a:pos x="261" y="102"/>
                  </a:cxn>
                  <a:cxn ang="0">
                    <a:pos x="300" y="102"/>
                  </a:cxn>
                  <a:cxn ang="0">
                    <a:pos x="335" y="69"/>
                  </a:cxn>
                  <a:cxn ang="0">
                    <a:pos x="359" y="9"/>
                  </a:cxn>
                  <a:cxn ang="0">
                    <a:pos x="368" y="0"/>
                  </a:cxn>
                  <a:cxn ang="0">
                    <a:pos x="378" y="2"/>
                  </a:cxn>
                  <a:cxn ang="0">
                    <a:pos x="420" y="16"/>
                  </a:cxn>
                  <a:cxn ang="0">
                    <a:pos x="502" y="33"/>
                  </a:cxn>
                  <a:cxn ang="0">
                    <a:pos x="535" y="45"/>
                  </a:cxn>
                  <a:cxn ang="0">
                    <a:pos x="559" y="69"/>
                  </a:cxn>
                  <a:cxn ang="0">
                    <a:pos x="563" y="99"/>
                  </a:cxn>
                  <a:cxn ang="0">
                    <a:pos x="553" y="166"/>
                  </a:cxn>
                  <a:cxn ang="0">
                    <a:pos x="546" y="171"/>
                  </a:cxn>
                  <a:cxn ang="0">
                    <a:pos x="534" y="168"/>
                  </a:cxn>
                  <a:cxn ang="0">
                    <a:pos x="532" y="159"/>
                  </a:cxn>
                  <a:cxn ang="0">
                    <a:pos x="540" y="87"/>
                  </a:cxn>
                  <a:cxn ang="0">
                    <a:pos x="527" y="68"/>
                  </a:cxn>
                  <a:cxn ang="0">
                    <a:pos x="497" y="57"/>
                  </a:cxn>
                  <a:cxn ang="0">
                    <a:pos x="456" y="49"/>
                  </a:cxn>
                  <a:cxn ang="0">
                    <a:pos x="402" y="35"/>
                  </a:cxn>
                  <a:cxn ang="0">
                    <a:pos x="364" y="62"/>
                  </a:cxn>
                  <a:cxn ang="0">
                    <a:pos x="328" y="112"/>
                  </a:cxn>
                  <a:cxn ang="0">
                    <a:pos x="281" y="130"/>
                  </a:cxn>
                  <a:cxn ang="0">
                    <a:pos x="235" y="112"/>
                  </a:cxn>
                  <a:cxn ang="0">
                    <a:pos x="197" y="62"/>
                  </a:cxn>
                  <a:cxn ang="0">
                    <a:pos x="161" y="35"/>
                  </a:cxn>
                  <a:cxn ang="0">
                    <a:pos x="105" y="49"/>
                  </a:cxn>
                  <a:cxn ang="0">
                    <a:pos x="64" y="57"/>
                  </a:cxn>
                  <a:cxn ang="0">
                    <a:pos x="36" y="68"/>
                  </a:cxn>
                  <a:cxn ang="0">
                    <a:pos x="22" y="87"/>
                  </a:cxn>
                  <a:cxn ang="0">
                    <a:pos x="31" y="159"/>
                  </a:cxn>
                  <a:cxn ang="0">
                    <a:pos x="29" y="168"/>
                  </a:cxn>
                  <a:cxn ang="0">
                    <a:pos x="21" y="171"/>
                  </a:cxn>
                  <a:cxn ang="0">
                    <a:pos x="12" y="169"/>
                  </a:cxn>
                  <a:cxn ang="0">
                    <a:pos x="0" y="99"/>
                  </a:cxn>
                  <a:cxn ang="0">
                    <a:pos x="3" y="69"/>
                  </a:cxn>
                  <a:cxn ang="0">
                    <a:pos x="28" y="45"/>
                  </a:cxn>
                  <a:cxn ang="0">
                    <a:pos x="60" y="33"/>
                  </a:cxn>
                  <a:cxn ang="0">
                    <a:pos x="114" y="23"/>
                  </a:cxn>
                  <a:cxn ang="0">
                    <a:pos x="168" y="9"/>
                  </a:cxn>
                  <a:cxn ang="0">
                    <a:pos x="185" y="0"/>
                  </a:cxn>
                </a:cxnLst>
                <a:rect l="0" t="0" r="r" b="b"/>
                <a:pathLst>
                  <a:path w="563" h="171">
                    <a:moveTo>
                      <a:pt x="185" y="0"/>
                    </a:moveTo>
                    <a:lnTo>
                      <a:pt x="195" y="0"/>
                    </a:lnTo>
                    <a:lnTo>
                      <a:pt x="199" y="2"/>
                    </a:lnTo>
                    <a:lnTo>
                      <a:pt x="202" y="9"/>
                    </a:lnTo>
                    <a:lnTo>
                      <a:pt x="212" y="42"/>
                    </a:lnTo>
                    <a:lnTo>
                      <a:pt x="226" y="69"/>
                    </a:lnTo>
                    <a:lnTo>
                      <a:pt x="243" y="90"/>
                    </a:lnTo>
                    <a:lnTo>
                      <a:pt x="261" y="102"/>
                    </a:lnTo>
                    <a:lnTo>
                      <a:pt x="281" y="107"/>
                    </a:lnTo>
                    <a:lnTo>
                      <a:pt x="300" y="102"/>
                    </a:lnTo>
                    <a:lnTo>
                      <a:pt x="318" y="90"/>
                    </a:lnTo>
                    <a:lnTo>
                      <a:pt x="335" y="69"/>
                    </a:lnTo>
                    <a:lnTo>
                      <a:pt x="349" y="42"/>
                    </a:lnTo>
                    <a:lnTo>
                      <a:pt x="359" y="9"/>
                    </a:lnTo>
                    <a:lnTo>
                      <a:pt x="361" y="4"/>
                    </a:lnTo>
                    <a:lnTo>
                      <a:pt x="368" y="0"/>
                    </a:lnTo>
                    <a:lnTo>
                      <a:pt x="375" y="0"/>
                    </a:lnTo>
                    <a:lnTo>
                      <a:pt x="378" y="2"/>
                    </a:lnTo>
                    <a:lnTo>
                      <a:pt x="395" y="9"/>
                    </a:lnTo>
                    <a:lnTo>
                      <a:pt x="420" y="16"/>
                    </a:lnTo>
                    <a:lnTo>
                      <a:pt x="478" y="30"/>
                    </a:lnTo>
                    <a:lnTo>
                      <a:pt x="502" y="33"/>
                    </a:lnTo>
                    <a:lnTo>
                      <a:pt x="520" y="38"/>
                    </a:lnTo>
                    <a:lnTo>
                      <a:pt x="535" y="45"/>
                    </a:lnTo>
                    <a:lnTo>
                      <a:pt x="549" y="56"/>
                    </a:lnTo>
                    <a:lnTo>
                      <a:pt x="559" y="69"/>
                    </a:lnTo>
                    <a:lnTo>
                      <a:pt x="563" y="87"/>
                    </a:lnTo>
                    <a:lnTo>
                      <a:pt x="563" y="99"/>
                    </a:lnTo>
                    <a:lnTo>
                      <a:pt x="554" y="163"/>
                    </a:lnTo>
                    <a:lnTo>
                      <a:pt x="553" y="166"/>
                    </a:lnTo>
                    <a:lnTo>
                      <a:pt x="549" y="169"/>
                    </a:lnTo>
                    <a:lnTo>
                      <a:pt x="546" y="171"/>
                    </a:lnTo>
                    <a:lnTo>
                      <a:pt x="540" y="171"/>
                    </a:lnTo>
                    <a:lnTo>
                      <a:pt x="534" y="168"/>
                    </a:lnTo>
                    <a:lnTo>
                      <a:pt x="532" y="163"/>
                    </a:lnTo>
                    <a:lnTo>
                      <a:pt x="532" y="159"/>
                    </a:lnTo>
                    <a:lnTo>
                      <a:pt x="540" y="97"/>
                    </a:lnTo>
                    <a:lnTo>
                      <a:pt x="540" y="87"/>
                    </a:lnTo>
                    <a:lnTo>
                      <a:pt x="537" y="76"/>
                    </a:lnTo>
                    <a:lnTo>
                      <a:pt x="527" y="68"/>
                    </a:lnTo>
                    <a:lnTo>
                      <a:pt x="513" y="61"/>
                    </a:lnTo>
                    <a:lnTo>
                      <a:pt x="497" y="57"/>
                    </a:lnTo>
                    <a:lnTo>
                      <a:pt x="480" y="54"/>
                    </a:lnTo>
                    <a:lnTo>
                      <a:pt x="456" y="49"/>
                    </a:lnTo>
                    <a:lnTo>
                      <a:pt x="428" y="43"/>
                    </a:lnTo>
                    <a:lnTo>
                      <a:pt x="402" y="35"/>
                    </a:lnTo>
                    <a:lnTo>
                      <a:pt x="378" y="26"/>
                    </a:lnTo>
                    <a:lnTo>
                      <a:pt x="364" y="62"/>
                    </a:lnTo>
                    <a:lnTo>
                      <a:pt x="347" y="92"/>
                    </a:lnTo>
                    <a:lnTo>
                      <a:pt x="328" y="112"/>
                    </a:lnTo>
                    <a:lnTo>
                      <a:pt x="306" y="125"/>
                    </a:lnTo>
                    <a:lnTo>
                      <a:pt x="281" y="130"/>
                    </a:lnTo>
                    <a:lnTo>
                      <a:pt x="257" y="125"/>
                    </a:lnTo>
                    <a:lnTo>
                      <a:pt x="235" y="112"/>
                    </a:lnTo>
                    <a:lnTo>
                      <a:pt x="214" y="92"/>
                    </a:lnTo>
                    <a:lnTo>
                      <a:pt x="197" y="62"/>
                    </a:lnTo>
                    <a:lnTo>
                      <a:pt x="183" y="26"/>
                    </a:lnTo>
                    <a:lnTo>
                      <a:pt x="161" y="35"/>
                    </a:lnTo>
                    <a:lnTo>
                      <a:pt x="133" y="43"/>
                    </a:lnTo>
                    <a:lnTo>
                      <a:pt x="105" y="49"/>
                    </a:lnTo>
                    <a:lnTo>
                      <a:pt x="81" y="54"/>
                    </a:lnTo>
                    <a:lnTo>
                      <a:pt x="64" y="57"/>
                    </a:lnTo>
                    <a:lnTo>
                      <a:pt x="50" y="61"/>
                    </a:lnTo>
                    <a:lnTo>
                      <a:pt x="36" y="68"/>
                    </a:lnTo>
                    <a:lnTo>
                      <a:pt x="26" y="76"/>
                    </a:lnTo>
                    <a:lnTo>
                      <a:pt x="22" y="87"/>
                    </a:lnTo>
                    <a:lnTo>
                      <a:pt x="22" y="97"/>
                    </a:lnTo>
                    <a:lnTo>
                      <a:pt x="31" y="159"/>
                    </a:lnTo>
                    <a:lnTo>
                      <a:pt x="31" y="163"/>
                    </a:lnTo>
                    <a:lnTo>
                      <a:pt x="29" y="168"/>
                    </a:lnTo>
                    <a:lnTo>
                      <a:pt x="26" y="169"/>
                    </a:lnTo>
                    <a:lnTo>
                      <a:pt x="21" y="171"/>
                    </a:lnTo>
                    <a:lnTo>
                      <a:pt x="17" y="171"/>
                    </a:lnTo>
                    <a:lnTo>
                      <a:pt x="12" y="169"/>
                    </a:lnTo>
                    <a:lnTo>
                      <a:pt x="9" y="163"/>
                    </a:lnTo>
                    <a:lnTo>
                      <a:pt x="0" y="99"/>
                    </a:lnTo>
                    <a:lnTo>
                      <a:pt x="0" y="87"/>
                    </a:lnTo>
                    <a:lnTo>
                      <a:pt x="3" y="69"/>
                    </a:lnTo>
                    <a:lnTo>
                      <a:pt x="14" y="56"/>
                    </a:lnTo>
                    <a:lnTo>
                      <a:pt x="28" y="45"/>
                    </a:lnTo>
                    <a:lnTo>
                      <a:pt x="43" y="38"/>
                    </a:lnTo>
                    <a:lnTo>
                      <a:pt x="60" y="33"/>
                    </a:lnTo>
                    <a:lnTo>
                      <a:pt x="85" y="30"/>
                    </a:lnTo>
                    <a:lnTo>
                      <a:pt x="114" y="23"/>
                    </a:lnTo>
                    <a:lnTo>
                      <a:pt x="142" y="16"/>
                    </a:lnTo>
                    <a:lnTo>
                      <a:pt x="168" y="9"/>
                    </a:lnTo>
                    <a:lnTo>
                      <a:pt x="185" y="2"/>
                    </a:lnTo>
                    <a:lnTo>
                      <a:pt x="18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8" name="Freeform 981">
                <a:extLst>
                  <a:ext uri="{FF2B5EF4-FFF2-40B4-BE49-F238E27FC236}">
                    <a16:creationId xmlns="" xmlns:a16="http://schemas.microsoft.com/office/drawing/2014/main" id="{817FABE7-E427-4B56-B22E-25CA2FCF4E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5925" y="2103438"/>
                <a:ext cx="80963" cy="19050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89" y="0"/>
                  </a:cxn>
                  <a:cxn ang="0">
                    <a:pos x="95" y="1"/>
                  </a:cxn>
                  <a:cxn ang="0">
                    <a:pos x="98" y="3"/>
                  </a:cxn>
                  <a:cxn ang="0">
                    <a:pos x="100" y="7"/>
                  </a:cxn>
                  <a:cxn ang="0">
                    <a:pos x="101" y="12"/>
                  </a:cxn>
                  <a:cxn ang="0">
                    <a:pos x="98" y="19"/>
                  </a:cxn>
                  <a:cxn ang="0">
                    <a:pos x="95" y="20"/>
                  </a:cxn>
                  <a:cxn ang="0">
                    <a:pos x="89" y="22"/>
                  </a:cxn>
                  <a:cxn ang="0">
                    <a:pos x="10" y="22"/>
                  </a:cxn>
                  <a:cxn ang="0">
                    <a:pos x="3" y="19"/>
                  </a:cxn>
                  <a:cxn ang="0">
                    <a:pos x="0" y="12"/>
                  </a:cxn>
                  <a:cxn ang="0">
                    <a:pos x="1" y="7"/>
                  </a:cxn>
                  <a:cxn ang="0">
                    <a:pos x="3" y="3"/>
                  </a:cxn>
                  <a:cxn ang="0">
                    <a:pos x="10" y="0"/>
                  </a:cxn>
                </a:cxnLst>
                <a:rect l="0" t="0" r="r" b="b"/>
                <a:pathLst>
                  <a:path w="101" h="22">
                    <a:moveTo>
                      <a:pt x="10" y="0"/>
                    </a:moveTo>
                    <a:lnTo>
                      <a:pt x="89" y="0"/>
                    </a:lnTo>
                    <a:lnTo>
                      <a:pt x="95" y="1"/>
                    </a:lnTo>
                    <a:lnTo>
                      <a:pt x="98" y="3"/>
                    </a:lnTo>
                    <a:lnTo>
                      <a:pt x="100" y="7"/>
                    </a:lnTo>
                    <a:lnTo>
                      <a:pt x="101" y="12"/>
                    </a:lnTo>
                    <a:lnTo>
                      <a:pt x="98" y="19"/>
                    </a:lnTo>
                    <a:lnTo>
                      <a:pt x="95" y="20"/>
                    </a:lnTo>
                    <a:lnTo>
                      <a:pt x="89" y="22"/>
                    </a:lnTo>
                    <a:lnTo>
                      <a:pt x="10" y="22"/>
                    </a:lnTo>
                    <a:lnTo>
                      <a:pt x="3" y="19"/>
                    </a:lnTo>
                    <a:lnTo>
                      <a:pt x="0" y="12"/>
                    </a:lnTo>
                    <a:lnTo>
                      <a:pt x="1" y="7"/>
                    </a:lnTo>
                    <a:lnTo>
                      <a:pt x="3" y="3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9" name="Freeform 982">
                <a:extLst>
                  <a:ext uri="{FF2B5EF4-FFF2-40B4-BE49-F238E27FC236}">
                    <a16:creationId xmlns="" xmlns:a16="http://schemas.microsoft.com/office/drawing/2014/main" id="{955C2460-5B80-43EB-8DB9-E66F5B39FEB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508125" y="1792288"/>
                <a:ext cx="225425" cy="200025"/>
              </a:xfrm>
              <a:custGeom>
                <a:avLst/>
                <a:gdLst/>
                <a:ahLst/>
                <a:cxnLst>
                  <a:cxn ang="0">
                    <a:pos x="50" y="31"/>
                  </a:cxn>
                  <a:cxn ang="0">
                    <a:pos x="47" y="60"/>
                  </a:cxn>
                  <a:cxn ang="0">
                    <a:pos x="47" y="81"/>
                  </a:cxn>
                  <a:cxn ang="0">
                    <a:pos x="28" y="93"/>
                  </a:cxn>
                  <a:cxn ang="0">
                    <a:pos x="24" y="107"/>
                  </a:cxn>
                  <a:cxn ang="0">
                    <a:pos x="38" y="141"/>
                  </a:cxn>
                  <a:cxn ang="0">
                    <a:pos x="55" y="147"/>
                  </a:cxn>
                  <a:cxn ang="0">
                    <a:pos x="81" y="198"/>
                  </a:cxn>
                  <a:cxn ang="0">
                    <a:pos x="143" y="229"/>
                  </a:cxn>
                  <a:cxn ang="0">
                    <a:pos x="206" y="198"/>
                  </a:cxn>
                  <a:cxn ang="0">
                    <a:pos x="232" y="147"/>
                  </a:cxn>
                  <a:cxn ang="0">
                    <a:pos x="244" y="141"/>
                  </a:cxn>
                  <a:cxn ang="0">
                    <a:pos x="251" y="140"/>
                  </a:cxn>
                  <a:cxn ang="0">
                    <a:pos x="257" y="129"/>
                  </a:cxn>
                  <a:cxn ang="0">
                    <a:pos x="263" y="103"/>
                  </a:cxn>
                  <a:cxn ang="0">
                    <a:pos x="259" y="93"/>
                  </a:cxn>
                  <a:cxn ang="0">
                    <a:pos x="242" y="84"/>
                  </a:cxn>
                  <a:cxn ang="0">
                    <a:pos x="235" y="31"/>
                  </a:cxn>
                  <a:cxn ang="0">
                    <a:pos x="232" y="24"/>
                  </a:cxn>
                  <a:cxn ang="0">
                    <a:pos x="225" y="22"/>
                  </a:cxn>
                  <a:cxn ang="0">
                    <a:pos x="211" y="29"/>
                  </a:cxn>
                  <a:cxn ang="0">
                    <a:pos x="199" y="40"/>
                  </a:cxn>
                  <a:cxn ang="0">
                    <a:pos x="175" y="55"/>
                  </a:cxn>
                  <a:cxn ang="0">
                    <a:pos x="126" y="59"/>
                  </a:cxn>
                  <a:cxn ang="0">
                    <a:pos x="92" y="41"/>
                  </a:cxn>
                  <a:cxn ang="0">
                    <a:pos x="83" y="34"/>
                  </a:cxn>
                  <a:cxn ang="0">
                    <a:pos x="68" y="24"/>
                  </a:cxn>
                  <a:cxn ang="0">
                    <a:pos x="54" y="0"/>
                  </a:cxn>
                  <a:cxn ang="0">
                    <a:pos x="97" y="15"/>
                  </a:cxn>
                  <a:cxn ang="0">
                    <a:pos x="116" y="31"/>
                  </a:cxn>
                  <a:cxn ang="0">
                    <a:pos x="159" y="34"/>
                  </a:cxn>
                  <a:cxn ang="0">
                    <a:pos x="185" y="19"/>
                  </a:cxn>
                  <a:cxn ang="0">
                    <a:pos x="226" y="0"/>
                  </a:cxn>
                  <a:cxn ang="0">
                    <a:pos x="247" y="7"/>
                  </a:cxn>
                  <a:cxn ang="0">
                    <a:pos x="263" y="57"/>
                  </a:cxn>
                  <a:cxn ang="0">
                    <a:pos x="261" y="69"/>
                  </a:cxn>
                  <a:cxn ang="0">
                    <a:pos x="285" y="109"/>
                  </a:cxn>
                  <a:cxn ang="0">
                    <a:pos x="270" y="155"/>
                  </a:cxn>
                  <a:cxn ang="0">
                    <a:pos x="249" y="166"/>
                  </a:cxn>
                  <a:cxn ang="0">
                    <a:pos x="195" y="236"/>
                  </a:cxn>
                  <a:cxn ang="0">
                    <a:pos x="116" y="248"/>
                  </a:cxn>
                  <a:cxn ang="0">
                    <a:pos x="50" y="195"/>
                  </a:cxn>
                  <a:cxn ang="0">
                    <a:pos x="24" y="160"/>
                  </a:cxn>
                  <a:cxn ang="0">
                    <a:pos x="4" y="129"/>
                  </a:cxn>
                  <a:cxn ang="0">
                    <a:pos x="12" y="76"/>
                  </a:cxn>
                  <a:cxn ang="0">
                    <a:pos x="26" y="34"/>
                  </a:cxn>
                  <a:cxn ang="0">
                    <a:pos x="43" y="3"/>
                  </a:cxn>
                </a:cxnLst>
                <a:rect l="0" t="0" r="r" b="b"/>
                <a:pathLst>
                  <a:path w="285" h="252">
                    <a:moveTo>
                      <a:pt x="57" y="22"/>
                    </a:moveTo>
                    <a:lnTo>
                      <a:pt x="52" y="27"/>
                    </a:lnTo>
                    <a:lnTo>
                      <a:pt x="50" y="31"/>
                    </a:lnTo>
                    <a:lnTo>
                      <a:pt x="49" y="41"/>
                    </a:lnTo>
                    <a:lnTo>
                      <a:pt x="47" y="57"/>
                    </a:lnTo>
                    <a:lnTo>
                      <a:pt x="47" y="60"/>
                    </a:lnTo>
                    <a:lnTo>
                      <a:pt x="49" y="64"/>
                    </a:lnTo>
                    <a:lnTo>
                      <a:pt x="49" y="72"/>
                    </a:lnTo>
                    <a:lnTo>
                      <a:pt x="47" y="81"/>
                    </a:lnTo>
                    <a:lnTo>
                      <a:pt x="42" y="88"/>
                    </a:lnTo>
                    <a:lnTo>
                      <a:pt x="31" y="91"/>
                    </a:lnTo>
                    <a:lnTo>
                      <a:pt x="28" y="93"/>
                    </a:lnTo>
                    <a:lnTo>
                      <a:pt x="26" y="97"/>
                    </a:lnTo>
                    <a:lnTo>
                      <a:pt x="24" y="98"/>
                    </a:lnTo>
                    <a:lnTo>
                      <a:pt x="24" y="107"/>
                    </a:lnTo>
                    <a:lnTo>
                      <a:pt x="26" y="122"/>
                    </a:lnTo>
                    <a:lnTo>
                      <a:pt x="31" y="134"/>
                    </a:lnTo>
                    <a:lnTo>
                      <a:pt x="38" y="141"/>
                    </a:lnTo>
                    <a:lnTo>
                      <a:pt x="49" y="141"/>
                    </a:lnTo>
                    <a:lnTo>
                      <a:pt x="52" y="143"/>
                    </a:lnTo>
                    <a:lnTo>
                      <a:pt x="55" y="147"/>
                    </a:lnTo>
                    <a:lnTo>
                      <a:pt x="57" y="150"/>
                    </a:lnTo>
                    <a:lnTo>
                      <a:pt x="68" y="178"/>
                    </a:lnTo>
                    <a:lnTo>
                      <a:pt x="81" y="198"/>
                    </a:lnTo>
                    <a:lnTo>
                      <a:pt x="100" y="216"/>
                    </a:lnTo>
                    <a:lnTo>
                      <a:pt x="121" y="226"/>
                    </a:lnTo>
                    <a:lnTo>
                      <a:pt x="143" y="229"/>
                    </a:lnTo>
                    <a:lnTo>
                      <a:pt x="166" y="226"/>
                    </a:lnTo>
                    <a:lnTo>
                      <a:pt x="187" y="216"/>
                    </a:lnTo>
                    <a:lnTo>
                      <a:pt x="206" y="198"/>
                    </a:lnTo>
                    <a:lnTo>
                      <a:pt x="219" y="178"/>
                    </a:lnTo>
                    <a:lnTo>
                      <a:pt x="230" y="150"/>
                    </a:lnTo>
                    <a:lnTo>
                      <a:pt x="232" y="147"/>
                    </a:lnTo>
                    <a:lnTo>
                      <a:pt x="235" y="143"/>
                    </a:lnTo>
                    <a:lnTo>
                      <a:pt x="238" y="141"/>
                    </a:lnTo>
                    <a:lnTo>
                      <a:pt x="244" y="141"/>
                    </a:lnTo>
                    <a:lnTo>
                      <a:pt x="245" y="143"/>
                    </a:lnTo>
                    <a:lnTo>
                      <a:pt x="247" y="141"/>
                    </a:lnTo>
                    <a:lnTo>
                      <a:pt x="251" y="140"/>
                    </a:lnTo>
                    <a:lnTo>
                      <a:pt x="252" y="138"/>
                    </a:lnTo>
                    <a:lnTo>
                      <a:pt x="254" y="134"/>
                    </a:lnTo>
                    <a:lnTo>
                      <a:pt x="257" y="129"/>
                    </a:lnTo>
                    <a:lnTo>
                      <a:pt x="261" y="122"/>
                    </a:lnTo>
                    <a:lnTo>
                      <a:pt x="263" y="116"/>
                    </a:lnTo>
                    <a:lnTo>
                      <a:pt x="263" y="103"/>
                    </a:lnTo>
                    <a:lnTo>
                      <a:pt x="261" y="100"/>
                    </a:lnTo>
                    <a:lnTo>
                      <a:pt x="261" y="97"/>
                    </a:lnTo>
                    <a:lnTo>
                      <a:pt x="259" y="93"/>
                    </a:lnTo>
                    <a:lnTo>
                      <a:pt x="256" y="91"/>
                    </a:lnTo>
                    <a:lnTo>
                      <a:pt x="247" y="90"/>
                    </a:lnTo>
                    <a:lnTo>
                      <a:pt x="242" y="84"/>
                    </a:lnTo>
                    <a:lnTo>
                      <a:pt x="238" y="78"/>
                    </a:lnTo>
                    <a:lnTo>
                      <a:pt x="238" y="41"/>
                    </a:lnTo>
                    <a:lnTo>
                      <a:pt x="235" y="31"/>
                    </a:lnTo>
                    <a:lnTo>
                      <a:pt x="233" y="27"/>
                    </a:lnTo>
                    <a:lnTo>
                      <a:pt x="232" y="26"/>
                    </a:lnTo>
                    <a:lnTo>
                      <a:pt x="232" y="24"/>
                    </a:lnTo>
                    <a:lnTo>
                      <a:pt x="230" y="24"/>
                    </a:lnTo>
                    <a:lnTo>
                      <a:pt x="230" y="22"/>
                    </a:lnTo>
                    <a:lnTo>
                      <a:pt x="225" y="22"/>
                    </a:lnTo>
                    <a:lnTo>
                      <a:pt x="221" y="24"/>
                    </a:lnTo>
                    <a:lnTo>
                      <a:pt x="216" y="26"/>
                    </a:lnTo>
                    <a:lnTo>
                      <a:pt x="211" y="29"/>
                    </a:lnTo>
                    <a:lnTo>
                      <a:pt x="204" y="34"/>
                    </a:lnTo>
                    <a:lnTo>
                      <a:pt x="200" y="36"/>
                    </a:lnTo>
                    <a:lnTo>
                      <a:pt x="199" y="40"/>
                    </a:lnTo>
                    <a:lnTo>
                      <a:pt x="195" y="41"/>
                    </a:lnTo>
                    <a:lnTo>
                      <a:pt x="185" y="50"/>
                    </a:lnTo>
                    <a:lnTo>
                      <a:pt x="175" y="55"/>
                    </a:lnTo>
                    <a:lnTo>
                      <a:pt x="161" y="59"/>
                    </a:lnTo>
                    <a:lnTo>
                      <a:pt x="143" y="60"/>
                    </a:lnTo>
                    <a:lnTo>
                      <a:pt x="126" y="59"/>
                    </a:lnTo>
                    <a:lnTo>
                      <a:pt x="112" y="55"/>
                    </a:lnTo>
                    <a:lnTo>
                      <a:pt x="102" y="50"/>
                    </a:lnTo>
                    <a:lnTo>
                      <a:pt x="92" y="41"/>
                    </a:lnTo>
                    <a:lnTo>
                      <a:pt x="88" y="40"/>
                    </a:lnTo>
                    <a:lnTo>
                      <a:pt x="86" y="36"/>
                    </a:lnTo>
                    <a:lnTo>
                      <a:pt x="83" y="34"/>
                    </a:lnTo>
                    <a:lnTo>
                      <a:pt x="76" y="29"/>
                    </a:lnTo>
                    <a:lnTo>
                      <a:pt x="71" y="27"/>
                    </a:lnTo>
                    <a:lnTo>
                      <a:pt x="68" y="24"/>
                    </a:lnTo>
                    <a:lnTo>
                      <a:pt x="64" y="22"/>
                    </a:lnTo>
                    <a:lnTo>
                      <a:pt x="57" y="22"/>
                    </a:lnTo>
                    <a:close/>
                    <a:moveTo>
                      <a:pt x="54" y="0"/>
                    </a:moveTo>
                    <a:lnTo>
                      <a:pt x="59" y="0"/>
                    </a:lnTo>
                    <a:lnTo>
                      <a:pt x="80" y="5"/>
                    </a:lnTo>
                    <a:lnTo>
                      <a:pt x="97" y="15"/>
                    </a:lnTo>
                    <a:lnTo>
                      <a:pt x="102" y="21"/>
                    </a:lnTo>
                    <a:lnTo>
                      <a:pt x="105" y="22"/>
                    </a:lnTo>
                    <a:lnTo>
                      <a:pt x="116" y="31"/>
                    </a:lnTo>
                    <a:lnTo>
                      <a:pt x="128" y="34"/>
                    </a:lnTo>
                    <a:lnTo>
                      <a:pt x="143" y="36"/>
                    </a:lnTo>
                    <a:lnTo>
                      <a:pt x="159" y="34"/>
                    </a:lnTo>
                    <a:lnTo>
                      <a:pt x="171" y="31"/>
                    </a:lnTo>
                    <a:lnTo>
                      <a:pt x="181" y="22"/>
                    </a:lnTo>
                    <a:lnTo>
                      <a:pt x="185" y="19"/>
                    </a:lnTo>
                    <a:lnTo>
                      <a:pt x="200" y="8"/>
                    </a:lnTo>
                    <a:lnTo>
                      <a:pt x="213" y="2"/>
                    </a:lnTo>
                    <a:lnTo>
                      <a:pt x="226" y="0"/>
                    </a:lnTo>
                    <a:lnTo>
                      <a:pt x="233" y="0"/>
                    </a:lnTo>
                    <a:lnTo>
                      <a:pt x="244" y="3"/>
                    </a:lnTo>
                    <a:lnTo>
                      <a:pt x="247" y="7"/>
                    </a:lnTo>
                    <a:lnTo>
                      <a:pt x="256" y="19"/>
                    </a:lnTo>
                    <a:lnTo>
                      <a:pt x="261" y="34"/>
                    </a:lnTo>
                    <a:lnTo>
                      <a:pt x="263" y="57"/>
                    </a:lnTo>
                    <a:lnTo>
                      <a:pt x="263" y="62"/>
                    </a:lnTo>
                    <a:lnTo>
                      <a:pt x="261" y="65"/>
                    </a:lnTo>
                    <a:lnTo>
                      <a:pt x="261" y="69"/>
                    </a:lnTo>
                    <a:lnTo>
                      <a:pt x="275" y="76"/>
                    </a:lnTo>
                    <a:lnTo>
                      <a:pt x="283" y="90"/>
                    </a:lnTo>
                    <a:lnTo>
                      <a:pt x="285" y="109"/>
                    </a:lnTo>
                    <a:lnTo>
                      <a:pt x="282" y="129"/>
                    </a:lnTo>
                    <a:lnTo>
                      <a:pt x="275" y="148"/>
                    </a:lnTo>
                    <a:lnTo>
                      <a:pt x="270" y="155"/>
                    </a:lnTo>
                    <a:lnTo>
                      <a:pt x="263" y="160"/>
                    </a:lnTo>
                    <a:lnTo>
                      <a:pt x="256" y="164"/>
                    </a:lnTo>
                    <a:lnTo>
                      <a:pt x="249" y="166"/>
                    </a:lnTo>
                    <a:lnTo>
                      <a:pt x="235" y="195"/>
                    </a:lnTo>
                    <a:lnTo>
                      <a:pt x="218" y="219"/>
                    </a:lnTo>
                    <a:lnTo>
                      <a:pt x="195" y="236"/>
                    </a:lnTo>
                    <a:lnTo>
                      <a:pt x="171" y="248"/>
                    </a:lnTo>
                    <a:lnTo>
                      <a:pt x="143" y="252"/>
                    </a:lnTo>
                    <a:lnTo>
                      <a:pt x="116" y="248"/>
                    </a:lnTo>
                    <a:lnTo>
                      <a:pt x="90" y="236"/>
                    </a:lnTo>
                    <a:lnTo>
                      <a:pt x="69" y="219"/>
                    </a:lnTo>
                    <a:lnTo>
                      <a:pt x="50" y="195"/>
                    </a:lnTo>
                    <a:lnTo>
                      <a:pt x="36" y="166"/>
                    </a:lnTo>
                    <a:lnTo>
                      <a:pt x="30" y="164"/>
                    </a:lnTo>
                    <a:lnTo>
                      <a:pt x="24" y="160"/>
                    </a:lnTo>
                    <a:lnTo>
                      <a:pt x="17" y="155"/>
                    </a:lnTo>
                    <a:lnTo>
                      <a:pt x="12" y="148"/>
                    </a:lnTo>
                    <a:lnTo>
                      <a:pt x="4" y="129"/>
                    </a:lnTo>
                    <a:lnTo>
                      <a:pt x="0" y="109"/>
                    </a:lnTo>
                    <a:lnTo>
                      <a:pt x="4" y="90"/>
                    </a:lnTo>
                    <a:lnTo>
                      <a:pt x="12" y="76"/>
                    </a:lnTo>
                    <a:lnTo>
                      <a:pt x="24" y="69"/>
                    </a:lnTo>
                    <a:lnTo>
                      <a:pt x="24" y="57"/>
                    </a:lnTo>
                    <a:lnTo>
                      <a:pt x="26" y="34"/>
                    </a:lnTo>
                    <a:lnTo>
                      <a:pt x="31" y="19"/>
                    </a:lnTo>
                    <a:lnTo>
                      <a:pt x="40" y="7"/>
                    </a:lnTo>
                    <a:lnTo>
                      <a:pt x="43" y="3"/>
                    </a:lnTo>
                    <a:lnTo>
                      <a:pt x="5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cxnSp>
          <p:nvCxnSpPr>
            <p:cNvPr id="121" name="Прямая соединительная линия 120">
              <a:extLst>
                <a:ext uri="{FF2B5EF4-FFF2-40B4-BE49-F238E27FC236}">
                  <a16:creationId xmlns="" xmlns:a16="http://schemas.microsoft.com/office/drawing/2014/main" id="{764F451C-BAFF-4F40-9C39-7D95D30613A7}"/>
                </a:ext>
              </a:extLst>
            </p:cNvPr>
            <p:cNvCxnSpPr>
              <a:cxnSpLocks/>
            </p:cNvCxnSpPr>
            <p:nvPr/>
          </p:nvCxnSpPr>
          <p:spPr>
            <a:xfrm>
              <a:off x="4046829" y="5109910"/>
              <a:ext cx="1445139" cy="0"/>
            </a:xfrm>
            <a:prstGeom prst="line">
              <a:avLst/>
            </a:prstGeom>
            <a:ln w="285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Прямая соединительная линия 121">
              <a:extLst>
                <a:ext uri="{FF2B5EF4-FFF2-40B4-BE49-F238E27FC236}">
                  <a16:creationId xmlns="" xmlns:a16="http://schemas.microsoft.com/office/drawing/2014/main" id="{6EDD11E1-B991-4BEE-AF90-B8D569E39E9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87610" y="3781375"/>
              <a:ext cx="28574" cy="1336731"/>
            </a:xfrm>
            <a:prstGeom prst="line">
              <a:avLst/>
            </a:prstGeom>
            <a:ln w="285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5" name="Дуга 124">
            <a:extLst>
              <a:ext uri="{FF2B5EF4-FFF2-40B4-BE49-F238E27FC236}">
                <a16:creationId xmlns="" xmlns:a16="http://schemas.microsoft.com/office/drawing/2014/main" id="{4664BCD5-3B80-4748-AD0B-9B4ED414AC7E}"/>
              </a:ext>
            </a:extLst>
          </p:cNvPr>
          <p:cNvSpPr/>
          <p:nvPr/>
        </p:nvSpPr>
        <p:spPr>
          <a:xfrm rot="5031309">
            <a:off x="10095663" y="2206513"/>
            <a:ext cx="1580596" cy="1712527"/>
          </a:xfrm>
          <a:prstGeom prst="arc">
            <a:avLst>
              <a:gd name="adj1" fmla="val 16200000"/>
              <a:gd name="adj2" fmla="val 1163716"/>
            </a:avLst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8" name="Прямоугольник 127">
            <a:extLst>
              <a:ext uri="{FF2B5EF4-FFF2-40B4-BE49-F238E27FC236}">
                <a16:creationId xmlns="" xmlns:a16="http://schemas.microsoft.com/office/drawing/2014/main" id="{76B6D2E6-9E3B-4981-A9D3-BBBC7A32569D}"/>
              </a:ext>
            </a:extLst>
          </p:cNvPr>
          <p:cNvSpPr/>
          <p:nvPr/>
        </p:nvSpPr>
        <p:spPr>
          <a:xfrm>
            <a:off x="8676454" y="3726887"/>
            <a:ext cx="119180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/>
              <a:t>поликлиника</a:t>
            </a:r>
          </a:p>
        </p:txBody>
      </p:sp>
      <p:grpSp>
        <p:nvGrpSpPr>
          <p:cNvPr id="137" name="Группа 136">
            <a:extLst>
              <a:ext uri="{FF2B5EF4-FFF2-40B4-BE49-F238E27FC236}">
                <a16:creationId xmlns="" xmlns:a16="http://schemas.microsoft.com/office/drawing/2014/main" id="{541D4251-C5D6-405B-9F20-BD6FF9CD10DA}"/>
              </a:ext>
            </a:extLst>
          </p:cNvPr>
          <p:cNvGrpSpPr/>
          <p:nvPr/>
        </p:nvGrpSpPr>
        <p:grpSpPr>
          <a:xfrm>
            <a:off x="6609261" y="3138314"/>
            <a:ext cx="629901" cy="588573"/>
            <a:chOff x="1676400" y="4610100"/>
            <a:chExt cx="701675" cy="655638"/>
          </a:xfrm>
          <a:solidFill>
            <a:schemeClr val="tx1"/>
          </a:solidFill>
        </p:grpSpPr>
        <p:sp>
          <p:nvSpPr>
            <p:cNvPr id="138" name="Freeform 288">
              <a:extLst>
                <a:ext uri="{FF2B5EF4-FFF2-40B4-BE49-F238E27FC236}">
                  <a16:creationId xmlns="" xmlns:a16="http://schemas.microsoft.com/office/drawing/2014/main" id="{A9E1FEEF-7B4E-481C-809D-FC82682097B0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8188" y="4684713"/>
              <a:ext cx="295275" cy="5016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6" y="0"/>
                </a:cxn>
                <a:cxn ang="0">
                  <a:pos x="186" y="316"/>
                </a:cxn>
                <a:cxn ang="0">
                  <a:pos x="46" y="316"/>
                </a:cxn>
                <a:cxn ang="0">
                  <a:pos x="46" y="306"/>
                </a:cxn>
                <a:cxn ang="0">
                  <a:pos x="176" y="306"/>
                </a:cxn>
                <a:cxn ang="0">
                  <a:pos x="176" y="10"/>
                </a:cxn>
                <a:cxn ang="0">
                  <a:pos x="10" y="10"/>
                </a:cxn>
                <a:cxn ang="0">
                  <a:pos x="10" y="208"/>
                </a:cxn>
                <a:cxn ang="0">
                  <a:pos x="0" y="208"/>
                </a:cxn>
                <a:cxn ang="0">
                  <a:pos x="0" y="0"/>
                </a:cxn>
              </a:cxnLst>
              <a:rect l="0" t="0" r="r" b="b"/>
              <a:pathLst>
                <a:path w="186" h="316">
                  <a:moveTo>
                    <a:pt x="0" y="0"/>
                  </a:moveTo>
                  <a:lnTo>
                    <a:pt x="186" y="0"/>
                  </a:lnTo>
                  <a:lnTo>
                    <a:pt x="186" y="316"/>
                  </a:lnTo>
                  <a:lnTo>
                    <a:pt x="46" y="316"/>
                  </a:lnTo>
                  <a:lnTo>
                    <a:pt x="46" y="306"/>
                  </a:lnTo>
                  <a:lnTo>
                    <a:pt x="176" y="306"/>
                  </a:lnTo>
                  <a:lnTo>
                    <a:pt x="176" y="10"/>
                  </a:lnTo>
                  <a:lnTo>
                    <a:pt x="10" y="10"/>
                  </a:lnTo>
                  <a:lnTo>
                    <a:pt x="10" y="208"/>
                  </a:lnTo>
                  <a:lnTo>
                    <a:pt x="0" y="20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9" name="Freeform 289">
              <a:extLst>
                <a:ext uri="{FF2B5EF4-FFF2-40B4-BE49-F238E27FC236}">
                  <a16:creationId xmlns="" xmlns:a16="http://schemas.microsoft.com/office/drawing/2014/main" id="{6C399E7D-C4FB-48C4-A0DE-A8F08CF666AF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9775" y="4610100"/>
              <a:ext cx="368300" cy="573088"/>
            </a:xfrm>
            <a:custGeom>
              <a:avLst/>
              <a:gdLst/>
              <a:ahLst/>
              <a:cxnLst>
                <a:cxn ang="0">
                  <a:pos x="48" y="0"/>
                </a:cxn>
                <a:cxn ang="0">
                  <a:pos x="232" y="0"/>
                </a:cxn>
                <a:cxn ang="0">
                  <a:pos x="232" y="313"/>
                </a:cxn>
                <a:cxn ang="0">
                  <a:pos x="183" y="361"/>
                </a:cxn>
                <a:cxn ang="0">
                  <a:pos x="176" y="354"/>
                </a:cxn>
                <a:cxn ang="0">
                  <a:pos x="221" y="308"/>
                </a:cxn>
                <a:cxn ang="0">
                  <a:pos x="221" y="10"/>
                </a:cxn>
                <a:cxn ang="0">
                  <a:pos x="53" y="10"/>
                </a:cxn>
                <a:cxn ang="0">
                  <a:pos x="7" y="56"/>
                </a:cxn>
                <a:cxn ang="0">
                  <a:pos x="0" y="49"/>
                </a:cxn>
                <a:cxn ang="0">
                  <a:pos x="48" y="0"/>
                </a:cxn>
              </a:cxnLst>
              <a:rect l="0" t="0" r="r" b="b"/>
              <a:pathLst>
                <a:path w="232" h="361">
                  <a:moveTo>
                    <a:pt x="48" y="0"/>
                  </a:moveTo>
                  <a:lnTo>
                    <a:pt x="232" y="0"/>
                  </a:lnTo>
                  <a:lnTo>
                    <a:pt x="232" y="313"/>
                  </a:lnTo>
                  <a:lnTo>
                    <a:pt x="183" y="361"/>
                  </a:lnTo>
                  <a:lnTo>
                    <a:pt x="176" y="354"/>
                  </a:lnTo>
                  <a:lnTo>
                    <a:pt x="221" y="308"/>
                  </a:lnTo>
                  <a:lnTo>
                    <a:pt x="221" y="10"/>
                  </a:lnTo>
                  <a:lnTo>
                    <a:pt x="53" y="10"/>
                  </a:lnTo>
                  <a:lnTo>
                    <a:pt x="7" y="56"/>
                  </a:lnTo>
                  <a:lnTo>
                    <a:pt x="0" y="49"/>
                  </a:lnTo>
                  <a:lnTo>
                    <a:pt x="4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0" name="Freeform 292">
              <a:extLst>
                <a:ext uri="{FF2B5EF4-FFF2-40B4-BE49-F238E27FC236}">
                  <a16:creationId xmlns="" xmlns:a16="http://schemas.microsoft.com/office/drawing/2014/main" id="{3AED4386-12F0-478D-BC00-7B8D7F524FFC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2975" y="5092700"/>
              <a:ext cx="80963" cy="84138"/>
            </a:xfrm>
            <a:custGeom>
              <a:avLst/>
              <a:gdLst/>
              <a:ahLst/>
              <a:cxnLst>
                <a:cxn ang="0">
                  <a:pos x="51" y="0"/>
                </a:cxn>
                <a:cxn ang="0">
                  <a:pos x="51" y="11"/>
                </a:cxn>
                <a:cxn ang="0">
                  <a:pos x="38" y="13"/>
                </a:cxn>
                <a:cxn ang="0">
                  <a:pos x="26" y="19"/>
                </a:cxn>
                <a:cxn ang="0">
                  <a:pos x="18" y="28"/>
                </a:cxn>
                <a:cxn ang="0">
                  <a:pos x="12" y="40"/>
                </a:cxn>
                <a:cxn ang="0">
                  <a:pos x="10" y="53"/>
                </a:cxn>
                <a:cxn ang="0">
                  <a:pos x="0" y="53"/>
                </a:cxn>
                <a:cxn ang="0">
                  <a:pos x="3" y="36"/>
                </a:cxn>
                <a:cxn ang="0">
                  <a:pos x="10" y="22"/>
                </a:cxn>
                <a:cxn ang="0">
                  <a:pos x="20" y="11"/>
                </a:cxn>
                <a:cxn ang="0">
                  <a:pos x="35" y="3"/>
                </a:cxn>
                <a:cxn ang="0">
                  <a:pos x="51" y="0"/>
                </a:cxn>
              </a:cxnLst>
              <a:rect l="0" t="0" r="r" b="b"/>
              <a:pathLst>
                <a:path w="51" h="53">
                  <a:moveTo>
                    <a:pt x="51" y="0"/>
                  </a:moveTo>
                  <a:lnTo>
                    <a:pt x="51" y="11"/>
                  </a:lnTo>
                  <a:lnTo>
                    <a:pt x="38" y="13"/>
                  </a:lnTo>
                  <a:lnTo>
                    <a:pt x="26" y="19"/>
                  </a:lnTo>
                  <a:lnTo>
                    <a:pt x="18" y="28"/>
                  </a:lnTo>
                  <a:lnTo>
                    <a:pt x="12" y="40"/>
                  </a:lnTo>
                  <a:lnTo>
                    <a:pt x="10" y="53"/>
                  </a:lnTo>
                  <a:lnTo>
                    <a:pt x="0" y="53"/>
                  </a:lnTo>
                  <a:lnTo>
                    <a:pt x="3" y="36"/>
                  </a:lnTo>
                  <a:lnTo>
                    <a:pt x="10" y="22"/>
                  </a:lnTo>
                  <a:lnTo>
                    <a:pt x="20" y="11"/>
                  </a:lnTo>
                  <a:lnTo>
                    <a:pt x="35" y="3"/>
                  </a:lnTo>
                  <a:lnTo>
                    <a:pt x="5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1" name="Freeform 293">
              <a:extLst>
                <a:ext uri="{FF2B5EF4-FFF2-40B4-BE49-F238E27FC236}">
                  <a16:creationId xmlns="" xmlns:a16="http://schemas.microsoft.com/office/drawing/2014/main" id="{385970D6-70D4-435A-ABCB-D5E6045EB452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3275" y="5133975"/>
              <a:ext cx="25400" cy="42863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14" y="12"/>
                </a:cxn>
                <a:cxn ang="0">
                  <a:pos x="16" y="27"/>
                </a:cxn>
                <a:cxn ang="0">
                  <a:pos x="6" y="27"/>
                </a:cxn>
                <a:cxn ang="0">
                  <a:pos x="4" y="16"/>
                </a:cxn>
                <a:cxn ang="0">
                  <a:pos x="0" y="5"/>
                </a:cxn>
                <a:cxn ang="0">
                  <a:pos x="8" y="0"/>
                </a:cxn>
              </a:cxnLst>
              <a:rect l="0" t="0" r="r" b="b"/>
              <a:pathLst>
                <a:path w="16" h="27">
                  <a:moveTo>
                    <a:pt x="8" y="0"/>
                  </a:moveTo>
                  <a:lnTo>
                    <a:pt x="14" y="12"/>
                  </a:lnTo>
                  <a:lnTo>
                    <a:pt x="16" y="27"/>
                  </a:lnTo>
                  <a:lnTo>
                    <a:pt x="6" y="27"/>
                  </a:lnTo>
                  <a:lnTo>
                    <a:pt x="4" y="16"/>
                  </a:lnTo>
                  <a:lnTo>
                    <a:pt x="0" y="5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2" name="Freeform 294">
              <a:extLst>
                <a:ext uri="{FF2B5EF4-FFF2-40B4-BE49-F238E27FC236}">
                  <a16:creationId xmlns="" xmlns:a16="http://schemas.microsoft.com/office/drawing/2014/main" id="{071143E2-9A8D-4348-B1D6-1E951D4D9FF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25663" y="4749800"/>
              <a:ext cx="58738" cy="58738"/>
            </a:xfrm>
            <a:custGeom>
              <a:avLst/>
              <a:gdLst/>
              <a:ahLst/>
              <a:cxnLst>
                <a:cxn ang="0">
                  <a:pos x="19" y="10"/>
                </a:cxn>
                <a:cxn ang="0">
                  <a:pos x="15" y="11"/>
                </a:cxn>
                <a:cxn ang="0">
                  <a:pos x="12" y="13"/>
                </a:cxn>
                <a:cxn ang="0">
                  <a:pos x="11" y="15"/>
                </a:cxn>
                <a:cxn ang="0">
                  <a:pos x="10" y="18"/>
                </a:cxn>
                <a:cxn ang="0">
                  <a:pos x="12" y="25"/>
                </a:cxn>
                <a:cxn ang="0">
                  <a:pos x="19" y="27"/>
                </a:cxn>
                <a:cxn ang="0">
                  <a:pos x="22" y="26"/>
                </a:cxn>
                <a:cxn ang="0">
                  <a:pos x="24" y="25"/>
                </a:cxn>
                <a:cxn ang="0">
                  <a:pos x="26" y="21"/>
                </a:cxn>
                <a:cxn ang="0">
                  <a:pos x="27" y="18"/>
                </a:cxn>
                <a:cxn ang="0">
                  <a:pos x="26" y="15"/>
                </a:cxn>
                <a:cxn ang="0">
                  <a:pos x="22" y="11"/>
                </a:cxn>
                <a:cxn ang="0">
                  <a:pos x="19" y="10"/>
                </a:cxn>
                <a:cxn ang="0">
                  <a:pos x="19" y="0"/>
                </a:cxn>
                <a:cxn ang="0">
                  <a:pos x="28" y="2"/>
                </a:cxn>
                <a:cxn ang="0">
                  <a:pos x="35" y="9"/>
                </a:cxn>
                <a:cxn ang="0">
                  <a:pos x="37" y="18"/>
                </a:cxn>
                <a:cxn ang="0">
                  <a:pos x="35" y="28"/>
                </a:cxn>
                <a:cxn ang="0">
                  <a:pos x="28" y="35"/>
                </a:cxn>
                <a:cxn ang="0">
                  <a:pos x="19" y="37"/>
                </a:cxn>
                <a:cxn ang="0">
                  <a:pos x="9" y="35"/>
                </a:cxn>
                <a:cxn ang="0">
                  <a:pos x="2" y="28"/>
                </a:cxn>
                <a:cxn ang="0">
                  <a:pos x="0" y="18"/>
                </a:cxn>
                <a:cxn ang="0">
                  <a:pos x="2" y="9"/>
                </a:cxn>
                <a:cxn ang="0">
                  <a:pos x="9" y="2"/>
                </a:cxn>
                <a:cxn ang="0">
                  <a:pos x="19" y="0"/>
                </a:cxn>
              </a:cxnLst>
              <a:rect l="0" t="0" r="r" b="b"/>
              <a:pathLst>
                <a:path w="37" h="37">
                  <a:moveTo>
                    <a:pt x="19" y="10"/>
                  </a:moveTo>
                  <a:lnTo>
                    <a:pt x="15" y="11"/>
                  </a:lnTo>
                  <a:lnTo>
                    <a:pt x="12" y="13"/>
                  </a:lnTo>
                  <a:lnTo>
                    <a:pt x="11" y="15"/>
                  </a:lnTo>
                  <a:lnTo>
                    <a:pt x="10" y="18"/>
                  </a:lnTo>
                  <a:lnTo>
                    <a:pt x="12" y="25"/>
                  </a:lnTo>
                  <a:lnTo>
                    <a:pt x="19" y="27"/>
                  </a:lnTo>
                  <a:lnTo>
                    <a:pt x="22" y="26"/>
                  </a:lnTo>
                  <a:lnTo>
                    <a:pt x="24" y="25"/>
                  </a:lnTo>
                  <a:lnTo>
                    <a:pt x="26" y="21"/>
                  </a:lnTo>
                  <a:lnTo>
                    <a:pt x="27" y="18"/>
                  </a:lnTo>
                  <a:lnTo>
                    <a:pt x="26" y="15"/>
                  </a:lnTo>
                  <a:lnTo>
                    <a:pt x="22" y="11"/>
                  </a:lnTo>
                  <a:lnTo>
                    <a:pt x="19" y="10"/>
                  </a:lnTo>
                  <a:close/>
                  <a:moveTo>
                    <a:pt x="19" y="0"/>
                  </a:moveTo>
                  <a:lnTo>
                    <a:pt x="28" y="2"/>
                  </a:lnTo>
                  <a:lnTo>
                    <a:pt x="35" y="9"/>
                  </a:lnTo>
                  <a:lnTo>
                    <a:pt x="37" y="18"/>
                  </a:lnTo>
                  <a:lnTo>
                    <a:pt x="35" y="28"/>
                  </a:lnTo>
                  <a:lnTo>
                    <a:pt x="28" y="35"/>
                  </a:lnTo>
                  <a:lnTo>
                    <a:pt x="19" y="37"/>
                  </a:lnTo>
                  <a:lnTo>
                    <a:pt x="9" y="35"/>
                  </a:lnTo>
                  <a:lnTo>
                    <a:pt x="2" y="28"/>
                  </a:lnTo>
                  <a:lnTo>
                    <a:pt x="0" y="18"/>
                  </a:lnTo>
                  <a:lnTo>
                    <a:pt x="2" y="9"/>
                  </a:lnTo>
                  <a:lnTo>
                    <a:pt x="9" y="2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3" name="Freeform 301">
              <a:extLst>
                <a:ext uri="{FF2B5EF4-FFF2-40B4-BE49-F238E27FC236}">
                  <a16:creationId xmlns="" xmlns:a16="http://schemas.microsoft.com/office/drawing/2014/main" id="{F49D5C52-D05C-415C-8EF0-E126988FD9AC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9175" y="4611688"/>
              <a:ext cx="87313" cy="87313"/>
            </a:xfrm>
            <a:custGeom>
              <a:avLst/>
              <a:gdLst/>
              <a:ahLst/>
              <a:cxnLst>
                <a:cxn ang="0">
                  <a:pos x="48" y="0"/>
                </a:cxn>
                <a:cxn ang="0">
                  <a:pos x="55" y="7"/>
                </a:cxn>
                <a:cxn ang="0">
                  <a:pos x="7" y="55"/>
                </a:cxn>
                <a:cxn ang="0">
                  <a:pos x="0" y="48"/>
                </a:cxn>
                <a:cxn ang="0">
                  <a:pos x="48" y="0"/>
                </a:cxn>
              </a:cxnLst>
              <a:rect l="0" t="0" r="r" b="b"/>
              <a:pathLst>
                <a:path w="55" h="55">
                  <a:moveTo>
                    <a:pt x="48" y="0"/>
                  </a:moveTo>
                  <a:lnTo>
                    <a:pt x="55" y="7"/>
                  </a:lnTo>
                  <a:lnTo>
                    <a:pt x="7" y="55"/>
                  </a:lnTo>
                  <a:lnTo>
                    <a:pt x="0" y="48"/>
                  </a:lnTo>
                  <a:lnTo>
                    <a:pt x="4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4" name="Rectangle 302">
              <a:extLst>
                <a:ext uri="{FF2B5EF4-FFF2-40B4-BE49-F238E27FC236}">
                  <a16:creationId xmlns="" xmlns:a16="http://schemas.microsoft.com/office/drawing/2014/main" id="{1F748F73-F145-4B4F-8DEF-68F2F5D61B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1400" y="4713288"/>
              <a:ext cx="15875" cy="293688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5" name="Rectangle 303">
              <a:extLst>
                <a:ext uri="{FF2B5EF4-FFF2-40B4-BE49-F238E27FC236}">
                  <a16:creationId xmlns="" xmlns:a16="http://schemas.microsoft.com/office/drawing/2014/main" id="{F24557CC-568D-45DA-9404-F426F61166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36800" y="4826000"/>
              <a:ext cx="15875" cy="233363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6" name="Rectangle 304">
              <a:extLst>
                <a:ext uri="{FF2B5EF4-FFF2-40B4-BE49-F238E27FC236}">
                  <a16:creationId xmlns="" xmlns:a16="http://schemas.microsoft.com/office/drawing/2014/main" id="{86B524B8-E199-437D-AA3B-D72442D30E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49475" y="4635500"/>
              <a:ext cx="153988" cy="15875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7" name="Rectangle 305">
              <a:extLst>
                <a:ext uri="{FF2B5EF4-FFF2-40B4-BE49-F238E27FC236}">
                  <a16:creationId xmlns="" xmlns:a16="http://schemas.microsoft.com/office/drawing/2014/main" id="{EBE25C16-FE67-4E04-A0C5-315675A7F4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81213" y="4659313"/>
              <a:ext cx="109538" cy="15875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8" name="Freeform 306">
              <a:extLst>
                <a:ext uri="{FF2B5EF4-FFF2-40B4-BE49-F238E27FC236}">
                  <a16:creationId xmlns="" xmlns:a16="http://schemas.microsoft.com/office/drawing/2014/main" id="{93CCD221-0FF7-4B4F-B378-3897F603836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47850" y="5005388"/>
              <a:ext cx="239713" cy="104775"/>
            </a:xfrm>
            <a:custGeom>
              <a:avLst/>
              <a:gdLst/>
              <a:ahLst/>
              <a:cxnLst>
                <a:cxn ang="0">
                  <a:pos x="75" y="10"/>
                </a:cxn>
                <a:cxn ang="0">
                  <a:pos x="54" y="11"/>
                </a:cxn>
                <a:cxn ang="0">
                  <a:pos x="36" y="15"/>
                </a:cxn>
                <a:cxn ang="0">
                  <a:pos x="22" y="20"/>
                </a:cxn>
                <a:cxn ang="0">
                  <a:pos x="13" y="25"/>
                </a:cxn>
                <a:cxn ang="0">
                  <a:pos x="10" y="33"/>
                </a:cxn>
                <a:cxn ang="0">
                  <a:pos x="13" y="40"/>
                </a:cxn>
                <a:cxn ang="0">
                  <a:pos x="22" y="45"/>
                </a:cxn>
                <a:cxn ang="0">
                  <a:pos x="36" y="50"/>
                </a:cxn>
                <a:cxn ang="0">
                  <a:pos x="54" y="54"/>
                </a:cxn>
                <a:cxn ang="0">
                  <a:pos x="75" y="55"/>
                </a:cxn>
                <a:cxn ang="0">
                  <a:pos x="97" y="54"/>
                </a:cxn>
                <a:cxn ang="0">
                  <a:pos x="115" y="50"/>
                </a:cxn>
                <a:cxn ang="0">
                  <a:pos x="129" y="45"/>
                </a:cxn>
                <a:cxn ang="0">
                  <a:pos x="138" y="40"/>
                </a:cxn>
                <a:cxn ang="0">
                  <a:pos x="141" y="33"/>
                </a:cxn>
                <a:cxn ang="0">
                  <a:pos x="138" y="25"/>
                </a:cxn>
                <a:cxn ang="0">
                  <a:pos x="129" y="20"/>
                </a:cxn>
                <a:cxn ang="0">
                  <a:pos x="115" y="15"/>
                </a:cxn>
                <a:cxn ang="0">
                  <a:pos x="97" y="11"/>
                </a:cxn>
                <a:cxn ang="0">
                  <a:pos x="75" y="10"/>
                </a:cxn>
                <a:cxn ang="0">
                  <a:pos x="75" y="0"/>
                </a:cxn>
                <a:cxn ang="0">
                  <a:pos x="90" y="1"/>
                </a:cxn>
                <a:cxn ang="0">
                  <a:pos x="106" y="3"/>
                </a:cxn>
                <a:cxn ang="0">
                  <a:pos x="120" y="6"/>
                </a:cxn>
                <a:cxn ang="0">
                  <a:pos x="133" y="11"/>
                </a:cxn>
                <a:cxn ang="0">
                  <a:pos x="143" y="16"/>
                </a:cxn>
                <a:cxn ang="0">
                  <a:pos x="149" y="24"/>
                </a:cxn>
                <a:cxn ang="0">
                  <a:pos x="151" y="33"/>
                </a:cxn>
                <a:cxn ang="0">
                  <a:pos x="149" y="41"/>
                </a:cxn>
                <a:cxn ang="0">
                  <a:pos x="143" y="49"/>
                </a:cxn>
                <a:cxn ang="0">
                  <a:pos x="133" y="54"/>
                </a:cxn>
                <a:cxn ang="0">
                  <a:pos x="120" y="59"/>
                </a:cxn>
                <a:cxn ang="0">
                  <a:pos x="106" y="63"/>
                </a:cxn>
                <a:cxn ang="0">
                  <a:pos x="90" y="65"/>
                </a:cxn>
                <a:cxn ang="0">
                  <a:pos x="75" y="66"/>
                </a:cxn>
                <a:cxn ang="0">
                  <a:pos x="59" y="65"/>
                </a:cxn>
                <a:cxn ang="0">
                  <a:pos x="44" y="63"/>
                </a:cxn>
                <a:cxn ang="0">
                  <a:pos x="31" y="59"/>
                </a:cxn>
                <a:cxn ang="0">
                  <a:pos x="18" y="54"/>
                </a:cxn>
                <a:cxn ang="0">
                  <a:pos x="8" y="49"/>
                </a:cxn>
                <a:cxn ang="0">
                  <a:pos x="2" y="41"/>
                </a:cxn>
                <a:cxn ang="0">
                  <a:pos x="0" y="33"/>
                </a:cxn>
                <a:cxn ang="0">
                  <a:pos x="2" y="24"/>
                </a:cxn>
                <a:cxn ang="0">
                  <a:pos x="8" y="16"/>
                </a:cxn>
                <a:cxn ang="0">
                  <a:pos x="18" y="11"/>
                </a:cxn>
                <a:cxn ang="0">
                  <a:pos x="31" y="6"/>
                </a:cxn>
                <a:cxn ang="0">
                  <a:pos x="44" y="3"/>
                </a:cxn>
                <a:cxn ang="0">
                  <a:pos x="59" y="1"/>
                </a:cxn>
                <a:cxn ang="0">
                  <a:pos x="75" y="0"/>
                </a:cxn>
              </a:cxnLst>
              <a:rect l="0" t="0" r="r" b="b"/>
              <a:pathLst>
                <a:path w="151" h="66">
                  <a:moveTo>
                    <a:pt x="75" y="10"/>
                  </a:moveTo>
                  <a:lnTo>
                    <a:pt x="54" y="11"/>
                  </a:lnTo>
                  <a:lnTo>
                    <a:pt x="36" y="15"/>
                  </a:lnTo>
                  <a:lnTo>
                    <a:pt x="22" y="20"/>
                  </a:lnTo>
                  <a:lnTo>
                    <a:pt x="13" y="25"/>
                  </a:lnTo>
                  <a:lnTo>
                    <a:pt x="10" y="33"/>
                  </a:lnTo>
                  <a:lnTo>
                    <a:pt x="13" y="40"/>
                  </a:lnTo>
                  <a:lnTo>
                    <a:pt x="22" y="45"/>
                  </a:lnTo>
                  <a:lnTo>
                    <a:pt x="36" y="50"/>
                  </a:lnTo>
                  <a:lnTo>
                    <a:pt x="54" y="54"/>
                  </a:lnTo>
                  <a:lnTo>
                    <a:pt x="75" y="55"/>
                  </a:lnTo>
                  <a:lnTo>
                    <a:pt x="97" y="54"/>
                  </a:lnTo>
                  <a:lnTo>
                    <a:pt x="115" y="50"/>
                  </a:lnTo>
                  <a:lnTo>
                    <a:pt x="129" y="45"/>
                  </a:lnTo>
                  <a:lnTo>
                    <a:pt x="138" y="40"/>
                  </a:lnTo>
                  <a:lnTo>
                    <a:pt x="141" y="33"/>
                  </a:lnTo>
                  <a:lnTo>
                    <a:pt x="138" y="25"/>
                  </a:lnTo>
                  <a:lnTo>
                    <a:pt x="129" y="20"/>
                  </a:lnTo>
                  <a:lnTo>
                    <a:pt x="115" y="15"/>
                  </a:lnTo>
                  <a:lnTo>
                    <a:pt x="97" y="11"/>
                  </a:lnTo>
                  <a:lnTo>
                    <a:pt x="75" y="10"/>
                  </a:lnTo>
                  <a:close/>
                  <a:moveTo>
                    <a:pt x="75" y="0"/>
                  </a:moveTo>
                  <a:lnTo>
                    <a:pt x="90" y="1"/>
                  </a:lnTo>
                  <a:lnTo>
                    <a:pt x="106" y="3"/>
                  </a:lnTo>
                  <a:lnTo>
                    <a:pt x="120" y="6"/>
                  </a:lnTo>
                  <a:lnTo>
                    <a:pt x="133" y="11"/>
                  </a:lnTo>
                  <a:lnTo>
                    <a:pt x="143" y="16"/>
                  </a:lnTo>
                  <a:lnTo>
                    <a:pt x="149" y="24"/>
                  </a:lnTo>
                  <a:lnTo>
                    <a:pt x="151" y="33"/>
                  </a:lnTo>
                  <a:lnTo>
                    <a:pt x="149" y="41"/>
                  </a:lnTo>
                  <a:lnTo>
                    <a:pt x="143" y="49"/>
                  </a:lnTo>
                  <a:lnTo>
                    <a:pt x="133" y="54"/>
                  </a:lnTo>
                  <a:lnTo>
                    <a:pt x="120" y="59"/>
                  </a:lnTo>
                  <a:lnTo>
                    <a:pt x="106" y="63"/>
                  </a:lnTo>
                  <a:lnTo>
                    <a:pt x="90" y="65"/>
                  </a:lnTo>
                  <a:lnTo>
                    <a:pt x="75" y="66"/>
                  </a:lnTo>
                  <a:lnTo>
                    <a:pt x="59" y="65"/>
                  </a:lnTo>
                  <a:lnTo>
                    <a:pt x="44" y="63"/>
                  </a:lnTo>
                  <a:lnTo>
                    <a:pt x="31" y="59"/>
                  </a:lnTo>
                  <a:lnTo>
                    <a:pt x="18" y="54"/>
                  </a:lnTo>
                  <a:lnTo>
                    <a:pt x="8" y="49"/>
                  </a:lnTo>
                  <a:lnTo>
                    <a:pt x="2" y="41"/>
                  </a:lnTo>
                  <a:lnTo>
                    <a:pt x="0" y="33"/>
                  </a:lnTo>
                  <a:lnTo>
                    <a:pt x="2" y="24"/>
                  </a:lnTo>
                  <a:lnTo>
                    <a:pt x="8" y="16"/>
                  </a:lnTo>
                  <a:lnTo>
                    <a:pt x="18" y="11"/>
                  </a:lnTo>
                  <a:lnTo>
                    <a:pt x="31" y="6"/>
                  </a:lnTo>
                  <a:lnTo>
                    <a:pt x="44" y="3"/>
                  </a:lnTo>
                  <a:lnTo>
                    <a:pt x="59" y="1"/>
                  </a:lnTo>
                  <a:lnTo>
                    <a:pt x="7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9" name="Freeform 307">
              <a:extLst>
                <a:ext uri="{FF2B5EF4-FFF2-40B4-BE49-F238E27FC236}">
                  <a16:creationId xmlns="" xmlns:a16="http://schemas.microsoft.com/office/drawing/2014/main" id="{5C40D44B-C2CA-465B-BBE0-0A04768E503F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7850" y="5087938"/>
              <a:ext cx="239713" cy="523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" y="0"/>
                </a:cxn>
                <a:cxn ang="0">
                  <a:pos x="13" y="7"/>
                </a:cxn>
                <a:cxn ang="0">
                  <a:pos x="22" y="13"/>
                </a:cxn>
                <a:cxn ang="0">
                  <a:pos x="36" y="18"/>
                </a:cxn>
                <a:cxn ang="0">
                  <a:pos x="54" y="22"/>
                </a:cxn>
                <a:cxn ang="0">
                  <a:pos x="75" y="23"/>
                </a:cxn>
                <a:cxn ang="0">
                  <a:pos x="97" y="22"/>
                </a:cxn>
                <a:cxn ang="0">
                  <a:pos x="115" y="18"/>
                </a:cxn>
                <a:cxn ang="0">
                  <a:pos x="129" y="13"/>
                </a:cxn>
                <a:cxn ang="0">
                  <a:pos x="138" y="7"/>
                </a:cxn>
                <a:cxn ang="0">
                  <a:pos x="141" y="0"/>
                </a:cxn>
                <a:cxn ang="0">
                  <a:pos x="151" y="0"/>
                </a:cxn>
                <a:cxn ang="0">
                  <a:pos x="149" y="8"/>
                </a:cxn>
                <a:cxn ang="0">
                  <a:pos x="143" y="17"/>
                </a:cxn>
                <a:cxn ang="0">
                  <a:pos x="133" y="22"/>
                </a:cxn>
                <a:cxn ang="0">
                  <a:pos x="120" y="27"/>
                </a:cxn>
                <a:cxn ang="0">
                  <a:pos x="106" y="30"/>
                </a:cxn>
                <a:cxn ang="0">
                  <a:pos x="90" y="32"/>
                </a:cxn>
                <a:cxn ang="0">
                  <a:pos x="75" y="33"/>
                </a:cxn>
                <a:cxn ang="0">
                  <a:pos x="59" y="32"/>
                </a:cxn>
                <a:cxn ang="0">
                  <a:pos x="44" y="30"/>
                </a:cxn>
                <a:cxn ang="0">
                  <a:pos x="31" y="27"/>
                </a:cxn>
                <a:cxn ang="0">
                  <a:pos x="18" y="22"/>
                </a:cxn>
                <a:cxn ang="0">
                  <a:pos x="8" y="17"/>
                </a:cxn>
                <a:cxn ang="0">
                  <a:pos x="2" y="8"/>
                </a:cxn>
                <a:cxn ang="0">
                  <a:pos x="0" y="0"/>
                </a:cxn>
              </a:cxnLst>
              <a:rect l="0" t="0" r="r" b="b"/>
              <a:pathLst>
                <a:path w="151" h="33">
                  <a:moveTo>
                    <a:pt x="0" y="0"/>
                  </a:moveTo>
                  <a:lnTo>
                    <a:pt x="10" y="0"/>
                  </a:lnTo>
                  <a:lnTo>
                    <a:pt x="13" y="7"/>
                  </a:lnTo>
                  <a:lnTo>
                    <a:pt x="22" y="13"/>
                  </a:lnTo>
                  <a:lnTo>
                    <a:pt x="36" y="18"/>
                  </a:lnTo>
                  <a:lnTo>
                    <a:pt x="54" y="22"/>
                  </a:lnTo>
                  <a:lnTo>
                    <a:pt x="75" y="23"/>
                  </a:lnTo>
                  <a:lnTo>
                    <a:pt x="97" y="22"/>
                  </a:lnTo>
                  <a:lnTo>
                    <a:pt x="115" y="18"/>
                  </a:lnTo>
                  <a:lnTo>
                    <a:pt x="129" y="13"/>
                  </a:lnTo>
                  <a:lnTo>
                    <a:pt x="138" y="7"/>
                  </a:lnTo>
                  <a:lnTo>
                    <a:pt x="141" y="0"/>
                  </a:lnTo>
                  <a:lnTo>
                    <a:pt x="151" y="0"/>
                  </a:lnTo>
                  <a:lnTo>
                    <a:pt x="149" y="8"/>
                  </a:lnTo>
                  <a:lnTo>
                    <a:pt x="143" y="17"/>
                  </a:lnTo>
                  <a:lnTo>
                    <a:pt x="133" y="22"/>
                  </a:lnTo>
                  <a:lnTo>
                    <a:pt x="120" y="27"/>
                  </a:lnTo>
                  <a:lnTo>
                    <a:pt x="106" y="30"/>
                  </a:lnTo>
                  <a:lnTo>
                    <a:pt x="90" y="32"/>
                  </a:lnTo>
                  <a:lnTo>
                    <a:pt x="75" y="33"/>
                  </a:lnTo>
                  <a:lnTo>
                    <a:pt x="59" y="32"/>
                  </a:lnTo>
                  <a:lnTo>
                    <a:pt x="44" y="30"/>
                  </a:lnTo>
                  <a:lnTo>
                    <a:pt x="31" y="27"/>
                  </a:lnTo>
                  <a:lnTo>
                    <a:pt x="18" y="22"/>
                  </a:lnTo>
                  <a:lnTo>
                    <a:pt x="8" y="17"/>
                  </a:lnTo>
                  <a:lnTo>
                    <a:pt x="2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0" name="Freeform 308">
              <a:extLst>
                <a:ext uri="{FF2B5EF4-FFF2-40B4-BE49-F238E27FC236}">
                  <a16:creationId xmlns="" xmlns:a16="http://schemas.microsoft.com/office/drawing/2014/main" id="{E5723D6E-A39C-4C9D-BFEF-C5FF1D6516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7850" y="5119688"/>
              <a:ext cx="239713" cy="523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" y="0"/>
                </a:cxn>
                <a:cxn ang="0">
                  <a:pos x="13" y="6"/>
                </a:cxn>
                <a:cxn ang="0">
                  <a:pos x="22" y="12"/>
                </a:cxn>
                <a:cxn ang="0">
                  <a:pos x="36" y="17"/>
                </a:cxn>
                <a:cxn ang="0">
                  <a:pos x="54" y="21"/>
                </a:cxn>
                <a:cxn ang="0">
                  <a:pos x="75" y="23"/>
                </a:cxn>
                <a:cxn ang="0">
                  <a:pos x="97" y="21"/>
                </a:cxn>
                <a:cxn ang="0">
                  <a:pos x="115" y="17"/>
                </a:cxn>
                <a:cxn ang="0">
                  <a:pos x="129" y="12"/>
                </a:cxn>
                <a:cxn ang="0">
                  <a:pos x="138" y="6"/>
                </a:cxn>
                <a:cxn ang="0">
                  <a:pos x="141" y="0"/>
                </a:cxn>
                <a:cxn ang="0">
                  <a:pos x="151" y="0"/>
                </a:cxn>
                <a:cxn ang="0">
                  <a:pos x="149" y="8"/>
                </a:cxn>
                <a:cxn ang="0">
                  <a:pos x="143" y="16"/>
                </a:cxn>
                <a:cxn ang="0">
                  <a:pos x="133" y="21"/>
                </a:cxn>
                <a:cxn ang="0">
                  <a:pos x="120" y="27"/>
                </a:cxn>
                <a:cxn ang="0">
                  <a:pos x="106" y="30"/>
                </a:cxn>
                <a:cxn ang="0">
                  <a:pos x="90" y="32"/>
                </a:cxn>
                <a:cxn ang="0">
                  <a:pos x="75" y="33"/>
                </a:cxn>
                <a:cxn ang="0">
                  <a:pos x="59" y="32"/>
                </a:cxn>
                <a:cxn ang="0">
                  <a:pos x="44" y="30"/>
                </a:cxn>
                <a:cxn ang="0">
                  <a:pos x="31" y="27"/>
                </a:cxn>
                <a:cxn ang="0">
                  <a:pos x="18" y="21"/>
                </a:cxn>
                <a:cxn ang="0">
                  <a:pos x="8" y="16"/>
                </a:cxn>
                <a:cxn ang="0">
                  <a:pos x="2" y="8"/>
                </a:cxn>
                <a:cxn ang="0">
                  <a:pos x="0" y="0"/>
                </a:cxn>
              </a:cxnLst>
              <a:rect l="0" t="0" r="r" b="b"/>
              <a:pathLst>
                <a:path w="151" h="33">
                  <a:moveTo>
                    <a:pt x="0" y="0"/>
                  </a:moveTo>
                  <a:lnTo>
                    <a:pt x="10" y="0"/>
                  </a:lnTo>
                  <a:lnTo>
                    <a:pt x="13" y="6"/>
                  </a:lnTo>
                  <a:lnTo>
                    <a:pt x="22" y="12"/>
                  </a:lnTo>
                  <a:lnTo>
                    <a:pt x="36" y="17"/>
                  </a:lnTo>
                  <a:lnTo>
                    <a:pt x="54" y="21"/>
                  </a:lnTo>
                  <a:lnTo>
                    <a:pt x="75" y="23"/>
                  </a:lnTo>
                  <a:lnTo>
                    <a:pt x="97" y="21"/>
                  </a:lnTo>
                  <a:lnTo>
                    <a:pt x="115" y="17"/>
                  </a:lnTo>
                  <a:lnTo>
                    <a:pt x="129" y="12"/>
                  </a:lnTo>
                  <a:lnTo>
                    <a:pt x="138" y="6"/>
                  </a:lnTo>
                  <a:lnTo>
                    <a:pt x="141" y="0"/>
                  </a:lnTo>
                  <a:lnTo>
                    <a:pt x="151" y="0"/>
                  </a:lnTo>
                  <a:lnTo>
                    <a:pt x="149" y="8"/>
                  </a:lnTo>
                  <a:lnTo>
                    <a:pt x="143" y="16"/>
                  </a:lnTo>
                  <a:lnTo>
                    <a:pt x="133" y="21"/>
                  </a:lnTo>
                  <a:lnTo>
                    <a:pt x="120" y="27"/>
                  </a:lnTo>
                  <a:lnTo>
                    <a:pt x="106" y="30"/>
                  </a:lnTo>
                  <a:lnTo>
                    <a:pt x="90" y="32"/>
                  </a:lnTo>
                  <a:lnTo>
                    <a:pt x="75" y="33"/>
                  </a:lnTo>
                  <a:lnTo>
                    <a:pt x="59" y="32"/>
                  </a:lnTo>
                  <a:lnTo>
                    <a:pt x="44" y="30"/>
                  </a:lnTo>
                  <a:lnTo>
                    <a:pt x="31" y="27"/>
                  </a:lnTo>
                  <a:lnTo>
                    <a:pt x="18" y="21"/>
                  </a:lnTo>
                  <a:lnTo>
                    <a:pt x="8" y="16"/>
                  </a:lnTo>
                  <a:lnTo>
                    <a:pt x="2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1" name="Freeform 309">
              <a:extLst>
                <a:ext uri="{FF2B5EF4-FFF2-40B4-BE49-F238E27FC236}">
                  <a16:creationId xmlns="" xmlns:a16="http://schemas.microsoft.com/office/drawing/2014/main" id="{025ECE48-2610-440E-BDB6-BBB3E28380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7850" y="5149850"/>
              <a:ext cx="239713" cy="523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" y="0"/>
                </a:cxn>
                <a:cxn ang="0">
                  <a:pos x="13" y="7"/>
                </a:cxn>
                <a:cxn ang="0">
                  <a:pos x="22" y="13"/>
                </a:cxn>
                <a:cxn ang="0">
                  <a:pos x="36" y="18"/>
                </a:cxn>
                <a:cxn ang="0">
                  <a:pos x="54" y="22"/>
                </a:cxn>
                <a:cxn ang="0">
                  <a:pos x="75" y="23"/>
                </a:cxn>
                <a:cxn ang="0">
                  <a:pos x="97" y="22"/>
                </a:cxn>
                <a:cxn ang="0">
                  <a:pos x="115" y="18"/>
                </a:cxn>
                <a:cxn ang="0">
                  <a:pos x="129" y="13"/>
                </a:cxn>
                <a:cxn ang="0">
                  <a:pos x="138" y="7"/>
                </a:cxn>
                <a:cxn ang="0">
                  <a:pos x="141" y="0"/>
                </a:cxn>
                <a:cxn ang="0">
                  <a:pos x="151" y="0"/>
                </a:cxn>
                <a:cxn ang="0">
                  <a:pos x="149" y="9"/>
                </a:cxn>
                <a:cxn ang="0">
                  <a:pos x="143" y="17"/>
                </a:cxn>
                <a:cxn ang="0">
                  <a:pos x="133" y="22"/>
                </a:cxn>
                <a:cxn ang="0">
                  <a:pos x="120" y="27"/>
                </a:cxn>
                <a:cxn ang="0">
                  <a:pos x="106" y="30"/>
                </a:cxn>
                <a:cxn ang="0">
                  <a:pos x="90" y="32"/>
                </a:cxn>
                <a:cxn ang="0">
                  <a:pos x="75" y="33"/>
                </a:cxn>
                <a:cxn ang="0">
                  <a:pos x="59" y="32"/>
                </a:cxn>
                <a:cxn ang="0">
                  <a:pos x="44" y="30"/>
                </a:cxn>
                <a:cxn ang="0">
                  <a:pos x="31" y="27"/>
                </a:cxn>
                <a:cxn ang="0">
                  <a:pos x="18" y="22"/>
                </a:cxn>
                <a:cxn ang="0">
                  <a:pos x="8" y="17"/>
                </a:cxn>
                <a:cxn ang="0">
                  <a:pos x="2" y="9"/>
                </a:cxn>
                <a:cxn ang="0">
                  <a:pos x="0" y="0"/>
                </a:cxn>
              </a:cxnLst>
              <a:rect l="0" t="0" r="r" b="b"/>
              <a:pathLst>
                <a:path w="151" h="33">
                  <a:moveTo>
                    <a:pt x="0" y="0"/>
                  </a:moveTo>
                  <a:lnTo>
                    <a:pt x="10" y="0"/>
                  </a:lnTo>
                  <a:lnTo>
                    <a:pt x="13" y="7"/>
                  </a:lnTo>
                  <a:lnTo>
                    <a:pt x="22" y="13"/>
                  </a:lnTo>
                  <a:lnTo>
                    <a:pt x="36" y="18"/>
                  </a:lnTo>
                  <a:lnTo>
                    <a:pt x="54" y="22"/>
                  </a:lnTo>
                  <a:lnTo>
                    <a:pt x="75" y="23"/>
                  </a:lnTo>
                  <a:lnTo>
                    <a:pt x="97" y="22"/>
                  </a:lnTo>
                  <a:lnTo>
                    <a:pt x="115" y="18"/>
                  </a:lnTo>
                  <a:lnTo>
                    <a:pt x="129" y="13"/>
                  </a:lnTo>
                  <a:lnTo>
                    <a:pt x="138" y="7"/>
                  </a:lnTo>
                  <a:lnTo>
                    <a:pt x="141" y="0"/>
                  </a:lnTo>
                  <a:lnTo>
                    <a:pt x="151" y="0"/>
                  </a:lnTo>
                  <a:lnTo>
                    <a:pt x="149" y="9"/>
                  </a:lnTo>
                  <a:lnTo>
                    <a:pt x="143" y="17"/>
                  </a:lnTo>
                  <a:lnTo>
                    <a:pt x="133" y="22"/>
                  </a:lnTo>
                  <a:lnTo>
                    <a:pt x="120" y="27"/>
                  </a:lnTo>
                  <a:lnTo>
                    <a:pt x="106" y="30"/>
                  </a:lnTo>
                  <a:lnTo>
                    <a:pt x="90" y="32"/>
                  </a:lnTo>
                  <a:lnTo>
                    <a:pt x="75" y="33"/>
                  </a:lnTo>
                  <a:lnTo>
                    <a:pt x="59" y="32"/>
                  </a:lnTo>
                  <a:lnTo>
                    <a:pt x="44" y="30"/>
                  </a:lnTo>
                  <a:lnTo>
                    <a:pt x="31" y="27"/>
                  </a:lnTo>
                  <a:lnTo>
                    <a:pt x="18" y="22"/>
                  </a:lnTo>
                  <a:lnTo>
                    <a:pt x="8" y="17"/>
                  </a:lnTo>
                  <a:lnTo>
                    <a:pt x="2" y="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2" name="Freeform 310">
              <a:extLst>
                <a:ext uri="{FF2B5EF4-FFF2-40B4-BE49-F238E27FC236}">
                  <a16:creationId xmlns="" xmlns:a16="http://schemas.microsoft.com/office/drawing/2014/main" id="{22C4A0BB-6F22-451D-9668-CA65F147DF0D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7850" y="5181600"/>
              <a:ext cx="239713" cy="523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" y="0"/>
                </a:cxn>
                <a:cxn ang="0">
                  <a:pos x="13" y="6"/>
                </a:cxn>
                <a:cxn ang="0">
                  <a:pos x="22" y="12"/>
                </a:cxn>
                <a:cxn ang="0">
                  <a:pos x="36" y="18"/>
                </a:cxn>
                <a:cxn ang="0">
                  <a:pos x="54" y="22"/>
                </a:cxn>
                <a:cxn ang="0">
                  <a:pos x="75" y="23"/>
                </a:cxn>
                <a:cxn ang="0">
                  <a:pos x="97" y="22"/>
                </a:cxn>
                <a:cxn ang="0">
                  <a:pos x="115" y="18"/>
                </a:cxn>
                <a:cxn ang="0">
                  <a:pos x="129" y="12"/>
                </a:cxn>
                <a:cxn ang="0">
                  <a:pos x="138" y="6"/>
                </a:cxn>
                <a:cxn ang="0">
                  <a:pos x="141" y="0"/>
                </a:cxn>
                <a:cxn ang="0">
                  <a:pos x="151" y="0"/>
                </a:cxn>
                <a:cxn ang="0">
                  <a:pos x="149" y="8"/>
                </a:cxn>
                <a:cxn ang="0">
                  <a:pos x="143" y="17"/>
                </a:cxn>
                <a:cxn ang="0">
                  <a:pos x="133" y="22"/>
                </a:cxn>
                <a:cxn ang="0">
                  <a:pos x="120" y="27"/>
                </a:cxn>
                <a:cxn ang="0">
                  <a:pos x="106" y="30"/>
                </a:cxn>
                <a:cxn ang="0">
                  <a:pos x="90" y="32"/>
                </a:cxn>
                <a:cxn ang="0">
                  <a:pos x="75" y="33"/>
                </a:cxn>
                <a:cxn ang="0">
                  <a:pos x="59" y="32"/>
                </a:cxn>
                <a:cxn ang="0">
                  <a:pos x="44" y="30"/>
                </a:cxn>
                <a:cxn ang="0">
                  <a:pos x="31" y="27"/>
                </a:cxn>
                <a:cxn ang="0">
                  <a:pos x="18" y="22"/>
                </a:cxn>
                <a:cxn ang="0">
                  <a:pos x="8" y="17"/>
                </a:cxn>
                <a:cxn ang="0">
                  <a:pos x="2" y="8"/>
                </a:cxn>
                <a:cxn ang="0">
                  <a:pos x="0" y="0"/>
                </a:cxn>
              </a:cxnLst>
              <a:rect l="0" t="0" r="r" b="b"/>
              <a:pathLst>
                <a:path w="151" h="33">
                  <a:moveTo>
                    <a:pt x="0" y="0"/>
                  </a:moveTo>
                  <a:lnTo>
                    <a:pt x="10" y="0"/>
                  </a:lnTo>
                  <a:lnTo>
                    <a:pt x="13" y="6"/>
                  </a:lnTo>
                  <a:lnTo>
                    <a:pt x="22" y="12"/>
                  </a:lnTo>
                  <a:lnTo>
                    <a:pt x="36" y="18"/>
                  </a:lnTo>
                  <a:lnTo>
                    <a:pt x="54" y="22"/>
                  </a:lnTo>
                  <a:lnTo>
                    <a:pt x="75" y="23"/>
                  </a:lnTo>
                  <a:lnTo>
                    <a:pt x="97" y="22"/>
                  </a:lnTo>
                  <a:lnTo>
                    <a:pt x="115" y="18"/>
                  </a:lnTo>
                  <a:lnTo>
                    <a:pt x="129" y="12"/>
                  </a:lnTo>
                  <a:lnTo>
                    <a:pt x="138" y="6"/>
                  </a:lnTo>
                  <a:lnTo>
                    <a:pt x="141" y="0"/>
                  </a:lnTo>
                  <a:lnTo>
                    <a:pt x="151" y="0"/>
                  </a:lnTo>
                  <a:lnTo>
                    <a:pt x="149" y="8"/>
                  </a:lnTo>
                  <a:lnTo>
                    <a:pt x="143" y="17"/>
                  </a:lnTo>
                  <a:lnTo>
                    <a:pt x="133" y="22"/>
                  </a:lnTo>
                  <a:lnTo>
                    <a:pt x="120" y="27"/>
                  </a:lnTo>
                  <a:lnTo>
                    <a:pt x="106" y="30"/>
                  </a:lnTo>
                  <a:lnTo>
                    <a:pt x="90" y="32"/>
                  </a:lnTo>
                  <a:lnTo>
                    <a:pt x="75" y="33"/>
                  </a:lnTo>
                  <a:lnTo>
                    <a:pt x="59" y="32"/>
                  </a:lnTo>
                  <a:lnTo>
                    <a:pt x="44" y="30"/>
                  </a:lnTo>
                  <a:lnTo>
                    <a:pt x="31" y="27"/>
                  </a:lnTo>
                  <a:lnTo>
                    <a:pt x="18" y="22"/>
                  </a:lnTo>
                  <a:lnTo>
                    <a:pt x="8" y="17"/>
                  </a:lnTo>
                  <a:lnTo>
                    <a:pt x="2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3" name="Freeform 311">
              <a:extLst>
                <a:ext uri="{FF2B5EF4-FFF2-40B4-BE49-F238E27FC236}">
                  <a16:creationId xmlns="" xmlns:a16="http://schemas.microsoft.com/office/drawing/2014/main" id="{F652AE66-8B3D-4FF7-A3C8-641C7C4FE3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7850" y="5057775"/>
              <a:ext cx="239713" cy="20796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" y="0"/>
                </a:cxn>
                <a:cxn ang="0">
                  <a:pos x="10" y="98"/>
                </a:cxn>
                <a:cxn ang="0">
                  <a:pos x="13" y="104"/>
                </a:cxn>
                <a:cxn ang="0">
                  <a:pos x="22" y="110"/>
                </a:cxn>
                <a:cxn ang="0">
                  <a:pos x="36" y="115"/>
                </a:cxn>
                <a:cxn ang="0">
                  <a:pos x="54" y="119"/>
                </a:cxn>
                <a:cxn ang="0">
                  <a:pos x="75" y="120"/>
                </a:cxn>
                <a:cxn ang="0">
                  <a:pos x="97" y="119"/>
                </a:cxn>
                <a:cxn ang="0">
                  <a:pos x="115" y="115"/>
                </a:cxn>
                <a:cxn ang="0">
                  <a:pos x="129" y="110"/>
                </a:cxn>
                <a:cxn ang="0">
                  <a:pos x="138" y="104"/>
                </a:cxn>
                <a:cxn ang="0">
                  <a:pos x="141" y="98"/>
                </a:cxn>
                <a:cxn ang="0">
                  <a:pos x="141" y="0"/>
                </a:cxn>
                <a:cxn ang="0">
                  <a:pos x="151" y="0"/>
                </a:cxn>
                <a:cxn ang="0">
                  <a:pos x="151" y="98"/>
                </a:cxn>
                <a:cxn ang="0">
                  <a:pos x="149" y="106"/>
                </a:cxn>
                <a:cxn ang="0">
                  <a:pos x="143" y="114"/>
                </a:cxn>
                <a:cxn ang="0">
                  <a:pos x="133" y="119"/>
                </a:cxn>
                <a:cxn ang="0">
                  <a:pos x="120" y="124"/>
                </a:cxn>
                <a:cxn ang="0">
                  <a:pos x="106" y="128"/>
                </a:cxn>
                <a:cxn ang="0">
                  <a:pos x="90" y="130"/>
                </a:cxn>
                <a:cxn ang="0">
                  <a:pos x="75" y="131"/>
                </a:cxn>
                <a:cxn ang="0">
                  <a:pos x="59" y="130"/>
                </a:cxn>
                <a:cxn ang="0">
                  <a:pos x="44" y="128"/>
                </a:cxn>
                <a:cxn ang="0">
                  <a:pos x="31" y="124"/>
                </a:cxn>
                <a:cxn ang="0">
                  <a:pos x="18" y="119"/>
                </a:cxn>
                <a:cxn ang="0">
                  <a:pos x="8" y="114"/>
                </a:cxn>
                <a:cxn ang="0">
                  <a:pos x="2" y="106"/>
                </a:cxn>
                <a:cxn ang="0">
                  <a:pos x="0" y="98"/>
                </a:cxn>
                <a:cxn ang="0">
                  <a:pos x="0" y="0"/>
                </a:cxn>
              </a:cxnLst>
              <a:rect l="0" t="0" r="r" b="b"/>
              <a:pathLst>
                <a:path w="151" h="131">
                  <a:moveTo>
                    <a:pt x="0" y="0"/>
                  </a:moveTo>
                  <a:lnTo>
                    <a:pt x="10" y="0"/>
                  </a:lnTo>
                  <a:lnTo>
                    <a:pt x="10" y="98"/>
                  </a:lnTo>
                  <a:lnTo>
                    <a:pt x="13" y="104"/>
                  </a:lnTo>
                  <a:lnTo>
                    <a:pt x="22" y="110"/>
                  </a:lnTo>
                  <a:lnTo>
                    <a:pt x="36" y="115"/>
                  </a:lnTo>
                  <a:lnTo>
                    <a:pt x="54" y="119"/>
                  </a:lnTo>
                  <a:lnTo>
                    <a:pt x="75" y="120"/>
                  </a:lnTo>
                  <a:lnTo>
                    <a:pt x="97" y="119"/>
                  </a:lnTo>
                  <a:lnTo>
                    <a:pt x="115" y="115"/>
                  </a:lnTo>
                  <a:lnTo>
                    <a:pt x="129" y="110"/>
                  </a:lnTo>
                  <a:lnTo>
                    <a:pt x="138" y="104"/>
                  </a:lnTo>
                  <a:lnTo>
                    <a:pt x="141" y="98"/>
                  </a:lnTo>
                  <a:lnTo>
                    <a:pt x="141" y="0"/>
                  </a:lnTo>
                  <a:lnTo>
                    <a:pt x="151" y="0"/>
                  </a:lnTo>
                  <a:lnTo>
                    <a:pt x="151" y="98"/>
                  </a:lnTo>
                  <a:lnTo>
                    <a:pt x="149" y="106"/>
                  </a:lnTo>
                  <a:lnTo>
                    <a:pt x="143" y="114"/>
                  </a:lnTo>
                  <a:lnTo>
                    <a:pt x="133" y="119"/>
                  </a:lnTo>
                  <a:lnTo>
                    <a:pt x="120" y="124"/>
                  </a:lnTo>
                  <a:lnTo>
                    <a:pt x="106" y="128"/>
                  </a:lnTo>
                  <a:lnTo>
                    <a:pt x="90" y="130"/>
                  </a:lnTo>
                  <a:lnTo>
                    <a:pt x="75" y="131"/>
                  </a:lnTo>
                  <a:lnTo>
                    <a:pt x="59" y="130"/>
                  </a:lnTo>
                  <a:lnTo>
                    <a:pt x="44" y="128"/>
                  </a:lnTo>
                  <a:lnTo>
                    <a:pt x="31" y="124"/>
                  </a:lnTo>
                  <a:lnTo>
                    <a:pt x="18" y="119"/>
                  </a:lnTo>
                  <a:lnTo>
                    <a:pt x="8" y="114"/>
                  </a:lnTo>
                  <a:lnTo>
                    <a:pt x="2" y="106"/>
                  </a:lnTo>
                  <a:lnTo>
                    <a:pt x="0" y="9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4" name="Freeform 314">
              <a:extLst>
                <a:ext uri="{FF2B5EF4-FFF2-40B4-BE49-F238E27FC236}">
                  <a16:creationId xmlns="" xmlns:a16="http://schemas.microsoft.com/office/drawing/2014/main" id="{121F9059-F6C2-4E96-AD28-01D5CE5CBF2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76400" y="4910138"/>
              <a:ext cx="241300" cy="106363"/>
            </a:xfrm>
            <a:custGeom>
              <a:avLst/>
              <a:gdLst/>
              <a:ahLst/>
              <a:cxnLst>
                <a:cxn ang="0">
                  <a:pos x="77" y="10"/>
                </a:cxn>
                <a:cxn ang="0">
                  <a:pos x="55" y="11"/>
                </a:cxn>
                <a:cxn ang="0">
                  <a:pos x="37" y="15"/>
                </a:cxn>
                <a:cxn ang="0">
                  <a:pos x="23" y="20"/>
                </a:cxn>
                <a:cxn ang="0">
                  <a:pos x="14" y="27"/>
                </a:cxn>
                <a:cxn ang="0">
                  <a:pos x="11" y="34"/>
                </a:cxn>
                <a:cxn ang="0">
                  <a:pos x="14" y="40"/>
                </a:cxn>
                <a:cxn ang="0">
                  <a:pos x="23" y="46"/>
                </a:cxn>
                <a:cxn ang="0">
                  <a:pos x="37" y="51"/>
                </a:cxn>
                <a:cxn ang="0">
                  <a:pos x="55" y="56"/>
                </a:cxn>
                <a:cxn ang="0">
                  <a:pos x="77" y="57"/>
                </a:cxn>
                <a:cxn ang="0">
                  <a:pos x="97" y="56"/>
                </a:cxn>
                <a:cxn ang="0">
                  <a:pos x="116" y="51"/>
                </a:cxn>
                <a:cxn ang="0">
                  <a:pos x="129" y="46"/>
                </a:cxn>
                <a:cxn ang="0">
                  <a:pos x="139" y="40"/>
                </a:cxn>
                <a:cxn ang="0">
                  <a:pos x="142" y="34"/>
                </a:cxn>
                <a:cxn ang="0">
                  <a:pos x="139" y="27"/>
                </a:cxn>
                <a:cxn ang="0">
                  <a:pos x="129" y="20"/>
                </a:cxn>
                <a:cxn ang="0">
                  <a:pos x="116" y="15"/>
                </a:cxn>
                <a:cxn ang="0">
                  <a:pos x="97" y="11"/>
                </a:cxn>
                <a:cxn ang="0">
                  <a:pos x="77" y="10"/>
                </a:cxn>
                <a:cxn ang="0">
                  <a:pos x="77" y="0"/>
                </a:cxn>
                <a:cxn ang="0">
                  <a:pos x="95" y="1"/>
                </a:cxn>
                <a:cxn ang="0">
                  <a:pos x="112" y="4"/>
                </a:cxn>
                <a:cxn ang="0">
                  <a:pos x="128" y="9"/>
                </a:cxn>
                <a:cxn ang="0">
                  <a:pos x="141" y="15"/>
                </a:cxn>
                <a:cxn ang="0">
                  <a:pos x="149" y="24"/>
                </a:cxn>
                <a:cxn ang="0">
                  <a:pos x="152" y="34"/>
                </a:cxn>
                <a:cxn ang="0">
                  <a:pos x="149" y="43"/>
                </a:cxn>
                <a:cxn ang="0">
                  <a:pos x="141" y="51"/>
                </a:cxn>
                <a:cxn ang="0">
                  <a:pos x="128" y="59"/>
                </a:cxn>
                <a:cxn ang="0">
                  <a:pos x="112" y="63"/>
                </a:cxn>
                <a:cxn ang="0">
                  <a:pos x="95" y="66"/>
                </a:cxn>
                <a:cxn ang="0">
                  <a:pos x="77" y="67"/>
                </a:cxn>
                <a:cxn ang="0">
                  <a:pos x="58" y="66"/>
                </a:cxn>
                <a:cxn ang="0">
                  <a:pos x="41" y="63"/>
                </a:cxn>
                <a:cxn ang="0">
                  <a:pos x="24" y="59"/>
                </a:cxn>
                <a:cxn ang="0">
                  <a:pos x="12" y="51"/>
                </a:cxn>
                <a:cxn ang="0">
                  <a:pos x="4" y="43"/>
                </a:cxn>
                <a:cxn ang="0">
                  <a:pos x="0" y="34"/>
                </a:cxn>
                <a:cxn ang="0">
                  <a:pos x="4" y="24"/>
                </a:cxn>
                <a:cxn ang="0">
                  <a:pos x="12" y="15"/>
                </a:cxn>
                <a:cxn ang="0">
                  <a:pos x="24" y="9"/>
                </a:cxn>
                <a:cxn ang="0">
                  <a:pos x="41" y="4"/>
                </a:cxn>
                <a:cxn ang="0">
                  <a:pos x="58" y="1"/>
                </a:cxn>
                <a:cxn ang="0">
                  <a:pos x="77" y="0"/>
                </a:cxn>
              </a:cxnLst>
              <a:rect l="0" t="0" r="r" b="b"/>
              <a:pathLst>
                <a:path w="152" h="67">
                  <a:moveTo>
                    <a:pt x="77" y="10"/>
                  </a:moveTo>
                  <a:lnTo>
                    <a:pt x="55" y="11"/>
                  </a:lnTo>
                  <a:lnTo>
                    <a:pt x="37" y="15"/>
                  </a:lnTo>
                  <a:lnTo>
                    <a:pt x="23" y="20"/>
                  </a:lnTo>
                  <a:lnTo>
                    <a:pt x="14" y="27"/>
                  </a:lnTo>
                  <a:lnTo>
                    <a:pt x="11" y="34"/>
                  </a:lnTo>
                  <a:lnTo>
                    <a:pt x="14" y="40"/>
                  </a:lnTo>
                  <a:lnTo>
                    <a:pt x="23" y="46"/>
                  </a:lnTo>
                  <a:lnTo>
                    <a:pt x="37" y="51"/>
                  </a:lnTo>
                  <a:lnTo>
                    <a:pt x="55" y="56"/>
                  </a:lnTo>
                  <a:lnTo>
                    <a:pt x="77" y="57"/>
                  </a:lnTo>
                  <a:lnTo>
                    <a:pt x="97" y="56"/>
                  </a:lnTo>
                  <a:lnTo>
                    <a:pt x="116" y="51"/>
                  </a:lnTo>
                  <a:lnTo>
                    <a:pt x="129" y="46"/>
                  </a:lnTo>
                  <a:lnTo>
                    <a:pt x="139" y="40"/>
                  </a:lnTo>
                  <a:lnTo>
                    <a:pt x="142" y="34"/>
                  </a:lnTo>
                  <a:lnTo>
                    <a:pt x="139" y="27"/>
                  </a:lnTo>
                  <a:lnTo>
                    <a:pt x="129" y="20"/>
                  </a:lnTo>
                  <a:lnTo>
                    <a:pt x="116" y="15"/>
                  </a:lnTo>
                  <a:lnTo>
                    <a:pt x="97" y="11"/>
                  </a:lnTo>
                  <a:lnTo>
                    <a:pt x="77" y="10"/>
                  </a:lnTo>
                  <a:close/>
                  <a:moveTo>
                    <a:pt x="77" y="0"/>
                  </a:moveTo>
                  <a:lnTo>
                    <a:pt x="95" y="1"/>
                  </a:lnTo>
                  <a:lnTo>
                    <a:pt x="112" y="4"/>
                  </a:lnTo>
                  <a:lnTo>
                    <a:pt x="128" y="9"/>
                  </a:lnTo>
                  <a:lnTo>
                    <a:pt x="141" y="15"/>
                  </a:lnTo>
                  <a:lnTo>
                    <a:pt x="149" y="24"/>
                  </a:lnTo>
                  <a:lnTo>
                    <a:pt x="152" y="34"/>
                  </a:lnTo>
                  <a:lnTo>
                    <a:pt x="149" y="43"/>
                  </a:lnTo>
                  <a:lnTo>
                    <a:pt x="141" y="51"/>
                  </a:lnTo>
                  <a:lnTo>
                    <a:pt x="128" y="59"/>
                  </a:lnTo>
                  <a:lnTo>
                    <a:pt x="112" y="63"/>
                  </a:lnTo>
                  <a:lnTo>
                    <a:pt x="95" y="66"/>
                  </a:lnTo>
                  <a:lnTo>
                    <a:pt x="77" y="67"/>
                  </a:lnTo>
                  <a:lnTo>
                    <a:pt x="58" y="66"/>
                  </a:lnTo>
                  <a:lnTo>
                    <a:pt x="41" y="63"/>
                  </a:lnTo>
                  <a:lnTo>
                    <a:pt x="24" y="59"/>
                  </a:lnTo>
                  <a:lnTo>
                    <a:pt x="12" y="51"/>
                  </a:lnTo>
                  <a:lnTo>
                    <a:pt x="4" y="43"/>
                  </a:lnTo>
                  <a:lnTo>
                    <a:pt x="0" y="34"/>
                  </a:lnTo>
                  <a:lnTo>
                    <a:pt x="4" y="24"/>
                  </a:lnTo>
                  <a:lnTo>
                    <a:pt x="12" y="15"/>
                  </a:lnTo>
                  <a:lnTo>
                    <a:pt x="24" y="9"/>
                  </a:lnTo>
                  <a:lnTo>
                    <a:pt x="41" y="4"/>
                  </a:lnTo>
                  <a:lnTo>
                    <a:pt x="58" y="1"/>
                  </a:lnTo>
                  <a:lnTo>
                    <a:pt x="7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5" name="Freeform 315">
              <a:extLst>
                <a:ext uri="{FF2B5EF4-FFF2-40B4-BE49-F238E27FC236}">
                  <a16:creationId xmlns="" xmlns:a16="http://schemas.microsoft.com/office/drawing/2014/main" id="{AB9D9496-464C-42DC-B839-28FC5062E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6400" y="4992688"/>
              <a:ext cx="241300" cy="539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1" y="0"/>
                </a:cxn>
                <a:cxn ang="0">
                  <a:pos x="14" y="8"/>
                </a:cxn>
                <a:cxn ang="0">
                  <a:pos x="23" y="14"/>
                </a:cxn>
                <a:cxn ang="0">
                  <a:pos x="37" y="19"/>
                </a:cxn>
                <a:cxn ang="0">
                  <a:pos x="55" y="23"/>
                </a:cxn>
                <a:cxn ang="0">
                  <a:pos x="77" y="24"/>
                </a:cxn>
                <a:cxn ang="0">
                  <a:pos x="97" y="23"/>
                </a:cxn>
                <a:cxn ang="0">
                  <a:pos x="116" y="19"/>
                </a:cxn>
                <a:cxn ang="0">
                  <a:pos x="129" y="14"/>
                </a:cxn>
                <a:cxn ang="0">
                  <a:pos x="139" y="8"/>
                </a:cxn>
                <a:cxn ang="0">
                  <a:pos x="142" y="0"/>
                </a:cxn>
                <a:cxn ang="0">
                  <a:pos x="152" y="0"/>
                </a:cxn>
                <a:cxn ang="0">
                  <a:pos x="149" y="11"/>
                </a:cxn>
                <a:cxn ang="0">
                  <a:pos x="141" y="19"/>
                </a:cxn>
                <a:cxn ang="0">
                  <a:pos x="128" y="25"/>
                </a:cxn>
                <a:cxn ang="0">
                  <a:pos x="112" y="30"/>
                </a:cxn>
                <a:cxn ang="0">
                  <a:pos x="95" y="33"/>
                </a:cxn>
                <a:cxn ang="0">
                  <a:pos x="77" y="34"/>
                </a:cxn>
                <a:cxn ang="0">
                  <a:pos x="58" y="33"/>
                </a:cxn>
                <a:cxn ang="0">
                  <a:pos x="41" y="30"/>
                </a:cxn>
                <a:cxn ang="0">
                  <a:pos x="24" y="25"/>
                </a:cxn>
                <a:cxn ang="0">
                  <a:pos x="12" y="19"/>
                </a:cxn>
                <a:cxn ang="0">
                  <a:pos x="4" y="11"/>
                </a:cxn>
                <a:cxn ang="0">
                  <a:pos x="0" y="0"/>
                </a:cxn>
              </a:cxnLst>
              <a:rect l="0" t="0" r="r" b="b"/>
              <a:pathLst>
                <a:path w="152" h="34">
                  <a:moveTo>
                    <a:pt x="0" y="0"/>
                  </a:moveTo>
                  <a:lnTo>
                    <a:pt x="11" y="0"/>
                  </a:lnTo>
                  <a:lnTo>
                    <a:pt x="14" y="8"/>
                  </a:lnTo>
                  <a:lnTo>
                    <a:pt x="23" y="14"/>
                  </a:lnTo>
                  <a:lnTo>
                    <a:pt x="37" y="19"/>
                  </a:lnTo>
                  <a:lnTo>
                    <a:pt x="55" y="23"/>
                  </a:lnTo>
                  <a:lnTo>
                    <a:pt x="77" y="24"/>
                  </a:lnTo>
                  <a:lnTo>
                    <a:pt x="97" y="23"/>
                  </a:lnTo>
                  <a:lnTo>
                    <a:pt x="116" y="19"/>
                  </a:lnTo>
                  <a:lnTo>
                    <a:pt x="129" y="14"/>
                  </a:lnTo>
                  <a:lnTo>
                    <a:pt x="139" y="8"/>
                  </a:lnTo>
                  <a:lnTo>
                    <a:pt x="142" y="0"/>
                  </a:lnTo>
                  <a:lnTo>
                    <a:pt x="152" y="0"/>
                  </a:lnTo>
                  <a:lnTo>
                    <a:pt x="149" y="11"/>
                  </a:lnTo>
                  <a:lnTo>
                    <a:pt x="141" y="19"/>
                  </a:lnTo>
                  <a:lnTo>
                    <a:pt x="128" y="25"/>
                  </a:lnTo>
                  <a:lnTo>
                    <a:pt x="112" y="30"/>
                  </a:lnTo>
                  <a:lnTo>
                    <a:pt x="95" y="33"/>
                  </a:lnTo>
                  <a:lnTo>
                    <a:pt x="77" y="34"/>
                  </a:lnTo>
                  <a:lnTo>
                    <a:pt x="58" y="33"/>
                  </a:lnTo>
                  <a:lnTo>
                    <a:pt x="41" y="30"/>
                  </a:lnTo>
                  <a:lnTo>
                    <a:pt x="24" y="25"/>
                  </a:lnTo>
                  <a:lnTo>
                    <a:pt x="12" y="19"/>
                  </a:lnTo>
                  <a:lnTo>
                    <a:pt x="4" y="1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6" name="Freeform 316">
              <a:extLst>
                <a:ext uri="{FF2B5EF4-FFF2-40B4-BE49-F238E27FC236}">
                  <a16:creationId xmlns="" xmlns:a16="http://schemas.microsoft.com/office/drawing/2014/main" id="{3BE9062E-11BD-4A0D-AD33-C2EBC24B2FDA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6400" y="5024438"/>
              <a:ext cx="177800" cy="539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1" y="0"/>
                </a:cxn>
                <a:cxn ang="0">
                  <a:pos x="14" y="7"/>
                </a:cxn>
                <a:cxn ang="0">
                  <a:pos x="23" y="13"/>
                </a:cxn>
                <a:cxn ang="0">
                  <a:pos x="37" y="19"/>
                </a:cxn>
                <a:cxn ang="0">
                  <a:pos x="55" y="23"/>
                </a:cxn>
                <a:cxn ang="0">
                  <a:pos x="77" y="24"/>
                </a:cxn>
                <a:cxn ang="0">
                  <a:pos x="93" y="23"/>
                </a:cxn>
                <a:cxn ang="0">
                  <a:pos x="110" y="20"/>
                </a:cxn>
                <a:cxn ang="0">
                  <a:pos x="112" y="30"/>
                </a:cxn>
                <a:cxn ang="0">
                  <a:pos x="95" y="33"/>
                </a:cxn>
                <a:cxn ang="0">
                  <a:pos x="77" y="34"/>
                </a:cxn>
                <a:cxn ang="0">
                  <a:pos x="58" y="33"/>
                </a:cxn>
                <a:cxn ang="0">
                  <a:pos x="41" y="30"/>
                </a:cxn>
                <a:cxn ang="0">
                  <a:pos x="24" y="25"/>
                </a:cxn>
                <a:cxn ang="0">
                  <a:pos x="12" y="19"/>
                </a:cxn>
                <a:cxn ang="0">
                  <a:pos x="4" y="10"/>
                </a:cxn>
                <a:cxn ang="0">
                  <a:pos x="0" y="0"/>
                </a:cxn>
              </a:cxnLst>
              <a:rect l="0" t="0" r="r" b="b"/>
              <a:pathLst>
                <a:path w="112" h="34">
                  <a:moveTo>
                    <a:pt x="0" y="0"/>
                  </a:moveTo>
                  <a:lnTo>
                    <a:pt x="11" y="0"/>
                  </a:lnTo>
                  <a:lnTo>
                    <a:pt x="14" y="7"/>
                  </a:lnTo>
                  <a:lnTo>
                    <a:pt x="23" y="13"/>
                  </a:lnTo>
                  <a:lnTo>
                    <a:pt x="37" y="19"/>
                  </a:lnTo>
                  <a:lnTo>
                    <a:pt x="55" y="23"/>
                  </a:lnTo>
                  <a:lnTo>
                    <a:pt x="77" y="24"/>
                  </a:lnTo>
                  <a:lnTo>
                    <a:pt x="93" y="23"/>
                  </a:lnTo>
                  <a:lnTo>
                    <a:pt x="110" y="20"/>
                  </a:lnTo>
                  <a:lnTo>
                    <a:pt x="112" y="30"/>
                  </a:lnTo>
                  <a:lnTo>
                    <a:pt x="95" y="33"/>
                  </a:lnTo>
                  <a:lnTo>
                    <a:pt x="77" y="34"/>
                  </a:lnTo>
                  <a:lnTo>
                    <a:pt x="58" y="33"/>
                  </a:lnTo>
                  <a:lnTo>
                    <a:pt x="41" y="30"/>
                  </a:lnTo>
                  <a:lnTo>
                    <a:pt x="24" y="25"/>
                  </a:lnTo>
                  <a:lnTo>
                    <a:pt x="12" y="19"/>
                  </a:lnTo>
                  <a:lnTo>
                    <a:pt x="4" y="1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7" name="Freeform 317">
              <a:extLst>
                <a:ext uri="{FF2B5EF4-FFF2-40B4-BE49-F238E27FC236}">
                  <a16:creationId xmlns="" xmlns:a16="http://schemas.microsoft.com/office/drawing/2014/main" id="{8134B110-3FA3-4761-AF90-26A0B577C412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6400" y="5056188"/>
              <a:ext cx="177800" cy="539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1" y="0"/>
                </a:cxn>
                <a:cxn ang="0">
                  <a:pos x="14" y="7"/>
                </a:cxn>
                <a:cxn ang="0">
                  <a:pos x="23" y="13"/>
                </a:cxn>
                <a:cxn ang="0">
                  <a:pos x="37" y="18"/>
                </a:cxn>
                <a:cxn ang="0">
                  <a:pos x="55" y="22"/>
                </a:cxn>
                <a:cxn ang="0">
                  <a:pos x="77" y="23"/>
                </a:cxn>
                <a:cxn ang="0">
                  <a:pos x="93" y="22"/>
                </a:cxn>
                <a:cxn ang="0">
                  <a:pos x="110" y="19"/>
                </a:cxn>
                <a:cxn ang="0">
                  <a:pos x="112" y="30"/>
                </a:cxn>
                <a:cxn ang="0">
                  <a:pos x="95" y="33"/>
                </a:cxn>
                <a:cxn ang="0">
                  <a:pos x="77" y="34"/>
                </a:cxn>
                <a:cxn ang="0">
                  <a:pos x="58" y="33"/>
                </a:cxn>
                <a:cxn ang="0">
                  <a:pos x="41" y="30"/>
                </a:cxn>
                <a:cxn ang="0">
                  <a:pos x="24" y="24"/>
                </a:cxn>
                <a:cxn ang="0">
                  <a:pos x="12" y="18"/>
                </a:cxn>
                <a:cxn ang="0">
                  <a:pos x="4" y="10"/>
                </a:cxn>
                <a:cxn ang="0">
                  <a:pos x="0" y="0"/>
                </a:cxn>
              </a:cxnLst>
              <a:rect l="0" t="0" r="r" b="b"/>
              <a:pathLst>
                <a:path w="112" h="34">
                  <a:moveTo>
                    <a:pt x="0" y="0"/>
                  </a:moveTo>
                  <a:lnTo>
                    <a:pt x="11" y="0"/>
                  </a:lnTo>
                  <a:lnTo>
                    <a:pt x="14" y="7"/>
                  </a:lnTo>
                  <a:lnTo>
                    <a:pt x="23" y="13"/>
                  </a:lnTo>
                  <a:lnTo>
                    <a:pt x="37" y="18"/>
                  </a:lnTo>
                  <a:lnTo>
                    <a:pt x="55" y="22"/>
                  </a:lnTo>
                  <a:lnTo>
                    <a:pt x="77" y="23"/>
                  </a:lnTo>
                  <a:lnTo>
                    <a:pt x="93" y="22"/>
                  </a:lnTo>
                  <a:lnTo>
                    <a:pt x="110" y="19"/>
                  </a:lnTo>
                  <a:lnTo>
                    <a:pt x="112" y="30"/>
                  </a:lnTo>
                  <a:lnTo>
                    <a:pt x="95" y="33"/>
                  </a:lnTo>
                  <a:lnTo>
                    <a:pt x="77" y="34"/>
                  </a:lnTo>
                  <a:lnTo>
                    <a:pt x="58" y="33"/>
                  </a:lnTo>
                  <a:lnTo>
                    <a:pt x="41" y="30"/>
                  </a:lnTo>
                  <a:lnTo>
                    <a:pt x="24" y="24"/>
                  </a:lnTo>
                  <a:lnTo>
                    <a:pt x="12" y="18"/>
                  </a:lnTo>
                  <a:lnTo>
                    <a:pt x="4" y="1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8" name="Freeform 318">
              <a:extLst>
                <a:ext uri="{FF2B5EF4-FFF2-40B4-BE49-F238E27FC236}">
                  <a16:creationId xmlns="" xmlns:a16="http://schemas.microsoft.com/office/drawing/2014/main" id="{C56D9511-4E1B-481F-A79B-A7E20ABFFF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6400" y="5086350"/>
              <a:ext cx="177800" cy="539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1" y="0"/>
                </a:cxn>
                <a:cxn ang="0">
                  <a:pos x="14" y="7"/>
                </a:cxn>
                <a:cxn ang="0">
                  <a:pos x="23" y="14"/>
                </a:cxn>
                <a:cxn ang="0">
                  <a:pos x="37" y="19"/>
                </a:cxn>
                <a:cxn ang="0">
                  <a:pos x="55" y="23"/>
                </a:cxn>
                <a:cxn ang="0">
                  <a:pos x="77" y="24"/>
                </a:cxn>
                <a:cxn ang="0">
                  <a:pos x="93" y="23"/>
                </a:cxn>
                <a:cxn ang="0">
                  <a:pos x="110" y="20"/>
                </a:cxn>
                <a:cxn ang="0">
                  <a:pos x="112" y="30"/>
                </a:cxn>
                <a:cxn ang="0">
                  <a:pos x="95" y="33"/>
                </a:cxn>
                <a:cxn ang="0">
                  <a:pos x="77" y="34"/>
                </a:cxn>
                <a:cxn ang="0">
                  <a:pos x="58" y="33"/>
                </a:cxn>
                <a:cxn ang="0">
                  <a:pos x="41" y="30"/>
                </a:cxn>
                <a:cxn ang="0">
                  <a:pos x="24" y="25"/>
                </a:cxn>
                <a:cxn ang="0">
                  <a:pos x="12" y="19"/>
                </a:cxn>
                <a:cxn ang="0">
                  <a:pos x="4" y="11"/>
                </a:cxn>
                <a:cxn ang="0">
                  <a:pos x="0" y="0"/>
                </a:cxn>
              </a:cxnLst>
              <a:rect l="0" t="0" r="r" b="b"/>
              <a:pathLst>
                <a:path w="112" h="34">
                  <a:moveTo>
                    <a:pt x="0" y="0"/>
                  </a:moveTo>
                  <a:lnTo>
                    <a:pt x="11" y="0"/>
                  </a:lnTo>
                  <a:lnTo>
                    <a:pt x="14" y="7"/>
                  </a:lnTo>
                  <a:lnTo>
                    <a:pt x="23" y="14"/>
                  </a:lnTo>
                  <a:lnTo>
                    <a:pt x="37" y="19"/>
                  </a:lnTo>
                  <a:lnTo>
                    <a:pt x="55" y="23"/>
                  </a:lnTo>
                  <a:lnTo>
                    <a:pt x="77" y="24"/>
                  </a:lnTo>
                  <a:lnTo>
                    <a:pt x="93" y="23"/>
                  </a:lnTo>
                  <a:lnTo>
                    <a:pt x="110" y="20"/>
                  </a:lnTo>
                  <a:lnTo>
                    <a:pt x="112" y="30"/>
                  </a:lnTo>
                  <a:lnTo>
                    <a:pt x="95" y="33"/>
                  </a:lnTo>
                  <a:lnTo>
                    <a:pt x="77" y="34"/>
                  </a:lnTo>
                  <a:lnTo>
                    <a:pt x="58" y="33"/>
                  </a:lnTo>
                  <a:lnTo>
                    <a:pt x="41" y="30"/>
                  </a:lnTo>
                  <a:lnTo>
                    <a:pt x="24" y="25"/>
                  </a:lnTo>
                  <a:lnTo>
                    <a:pt x="12" y="19"/>
                  </a:lnTo>
                  <a:lnTo>
                    <a:pt x="4" y="1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9" name="Freeform 319">
              <a:extLst>
                <a:ext uri="{FF2B5EF4-FFF2-40B4-BE49-F238E27FC236}">
                  <a16:creationId xmlns="" xmlns:a16="http://schemas.microsoft.com/office/drawing/2014/main" id="{7FE0B372-4C26-405D-95F5-449E4CA3C722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6400" y="4964113"/>
              <a:ext cx="177800" cy="2063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1" y="0"/>
                </a:cxn>
                <a:cxn ang="0">
                  <a:pos x="11" y="97"/>
                </a:cxn>
                <a:cxn ang="0">
                  <a:pos x="14" y="104"/>
                </a:cxn>
                <a:cxn ang="0">
                  <a:pos x="23" y="110"/>
                </a:cxn>
                <a:cxn ang="0">
                  <a:pos x="37" y="115"/>
                </a:cxn>
                <a:cxn ang="0">
                  <a:pos x="55" y="119"/>
                </a:cxn>
                <a:cxn ang="0">
                  <a:pos x="77" y="121"/>
                </a:cxn>
                <a:cxn ang="0">
                  <a:pos x="93" y="119"/>
                </a:cxn>
                <a:cxn ang="0">
                  <a:pos x="110" y="116"/>
                </a:cxn>
                <a:cxn ang="0">
                  <a:pos x="112" y="127"/>
                </a:cxn>
                <a:cxn ang="0">
                  <a:pos x="95" y="129"/>
                </a:cxn>
                <a:cxn ang="0">
                  <a:pos x="77" y="130"/>
                </a:cxn>
                <a:cxn ang="0">
                  <a:pos x="61" y="129"/>
                </a:cxn>
                <a:cxn ang="0">
                  <a:pos x="46" y="127"/>
                </a:cxn>
                <a:cxn ang="0">
                  <a:pos x="31" y="124"/>
                </a:cxn>
                <a:cxn ang="0">
                  <a:pos x="19" y="118"/>
                </a:cxn>
                <a:cxn ang="0">
                  <a:pos x="9" y="113"/>
                </a:cxn>
                <a:cxn ang="0">
                  <a:pos x="2" y="105"/>
                </a:cxn>
                <a:cxn ang="0">
                  <a:pos x="0" y="97"/>
                </a:cxn>
                <a:cxn ang="0">
                  <a:pos x="0" y="0"/>
                </a:cxn>
              </a:cxnLst>
              <a:rect l="0" t="0" r="r" b="b"/>
              <a:pathLst>
                <a:path w="112" h="130">
                  <a:moveTo>
                    <a:pt x="0" y="0"/>
                  </a:moveTo>
                  <a:lnTo>
                    <a:pt x="11" y="0"/>
                  </a:lnTo>
                  <a:lnTo>
                    <a:pt x="11" y="97"/>
                  </a:lnTo>
                  <a:lnTo>
                    <a:pt x="14" y="104"/>
                  </a:lnTo>
                  <a:lnTo>
                    <a:pt x="23" y="110"/>
                  </a:lnTo>
                  <a:lnTo>
                    <a:pt x="37" y="115"/>
                  </a:lnTo>
                  <a:lnTo>
                    <a:pt x="55" y="119"/>
                  </a:lnTo>
                  <a:lnTo>
                    <a:pt x="77" y="121"/>
                  </a:lnTo>
                  <a:lnTo>
                    <a:pt x="93" y="119"/>
                  </a:lnTo>
                  <a:lnTo>
                    <a:pt x="110" y="116"/>
                  </a:lnTo>
                  <a:lnTo>
                    <a:pt x="112" y="127"/>
                  </a:lnTo>
                  <a:lnTo>
                    <a:pt x="95" y="129"/>
                  </a:lnTo>
                  <a:lnTo>
                    <a:pt x="77" y="130"/>
                  </a:lnTo>
                  <a:lnTo>
                    <a:pt x="61" y="129"/>
                  </a:lnTo>
                  <a:lnTo>
                    <a:pt x="46" y="127"/>
                  </a:lnTo>
                  <a:lnTo>
                    <a:pt x="31" y="124"/>
                  </a:lnTo>
                  <a:lnTo>
                    <a:pt x="19" y="118"/>
                  </a:lnTo>
                  <a:lnTo>
                    <a:pt x="9" y="113"/>
                  </a:lnTo>
                  <a:lnTo>
                    <a:pt x="2" y="105"/>
                  </a:lnTo>
                  <a:lnTo>
                    <a:pt x="0" y="9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0" name="Rectangle 320">
              <a:extLst>
                <a:ext uri="{FF2B5EF4-FFF2-40B4-BE49-F238E27FC236}">
                  <a16:creationId xmlns="" xmlns:a16="http://schemas.microsoft.com/office/drawing/2014/main" id="{4D0757A8-3DFA-4895-A184-4AACC303FD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01825" y="4964113"/>
              <a:ext cx="15875" cy="53975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1" name="Freeform 8">
              <a:extLst>
                <a:ext uri="{FF2B5EF4-FFF2-40B4-BE49-F238E27FC236}">
                  <a16:creationId xmlns="" xmlns:a16="http://schemas.microsoft.com/office/drawing/2014/main" id="{A9482224-98A8-47E1-A570-DE4D872FEAF1}"/>
                </a:ext>
              </a:extLst>
            </p:cNvPr>
            <p:cNvSpPr>
              <a:spLocks noEditPoints="1"/>
            </p:cNvSpPr>
            <p:nvPr/>
          </p:nvSpPr>
          <p:spPr bwMode="auto">
            <a:xfrm rot="16200000">
              <a:off x="2099645" y="4859976"/>
              <a:ext cx="119591" cy="176920"/>
            </a:xfrm>
            <a:custGeom>
              <a:avLst/>
              <a:gdLst/>
              <a:ahLst/>
              <a:cxnLst>
                <a:cxn ang="0">
                  <a:pos x="135" y="1438"/>
                </a:cxn>
                <a:cxn ang="0">
                  <a:pos x="0" y="1310"/>
                </a:cxn>
                <a:cxn ang="0">
                  <a:pos x="135" y="1147"/>
                </a:cxn>
                <a:cxn ang="0">
                  <a:pos x="0" y="1020"/>
                </a:cxn>
                <a:cxn ang="0">
                  <a:pos x="135" y="0"/>
                </a:cxn>
                <a:cxn ang="0">
                  <a:pos x="929" y="6"/>
                </a:cxn>
                <a:cxn ang="0">
                  <a:pos x="1068" y="44"/>
                </a:cxn>
                <a:cxn ang="0">
                  <a:pos x="1191" y="115"/>
                </a:cxn>
                <a:cxn ang="0">
                  <a:pos x="1290" y="215"/>
                </a:cxn>
                <a:cxn ang="0">
                  <a:pos x="1362" y="336"/>
                </a:cxn>
                <a:cxn ang="0">
                  <a:pos x="1400" y="477"/>
                </a:cxn>
                <a:cxn ang="0">
                  <a:pos x="1406" y="596"/>
                </a:cxn>
                <a:cxn ang="0">
                  <a:pos x="1386" y="742"/>
                </a:cxn>
                <a:cxn ang="0">
                  <a:pos x="1330" y="873"/>
                </a:cxn>
                <a:cxn ang="0">
                  <a:pos x="1245" y="986"/>
                </a:cxn>
                <a:cxn ang="0">
                  <a:pos x="1131" y="1072"/>
                </a:cxn>
                <a:cxn ang="0">
                  <a:pos x="1000" y="1127"/>
                </a:cxn>
                <a:cxn ang="0">
                  <a:pos x="855" y="1147"/>
                </a:cxn>
                <a:cxn ang="0">
                  <a:pos x="262" y="1310"/>
                </a:cxn>
                <a:cxn ang="0">
                  <a:pos x="1086" y="1438"/>
                </a:cxn>
                <a:cxn ang="0">
                  <a:pos x="262" y="2080"/>
                </a:cxn>
                <a:cxn ang="0">
                  <a:pos x="855" y="127"/>
                </a:cxn>
                <a:cxn ang="0">
                  <a:pos x="262" y="1020"/>
                </a:cxn>
                <a:cxn ang="0">
                  <a:pos x="923" y="1014"/>
                </a:cxn>
                <a:cxn ang="0">
                  <a:pos x="1048" y="972"/>
                </a:cxn>
                <a:cxn ang="0">
                  <a:pos x="1153" y="895"/>
                </a:cxn>
                <a:cxn ang="0">
                  <a:pos x="1231" y="789"/>
                </a:cxn>
                <a:cxn ang="0">
                  <a:pos x="1273" y="664"/>
                </a:cxn>
                <a:cxn ang="0">
                  <a:pos x="1278" y="551"/>
                </a:cxn>
                <a:cxn ang="0">
                  <a:pos x="1257" y="417"/>
                </a:cxn>
                <a:cxn ang="0">
                  <a:pos x="1197" y="302"/>
                </a:cxn>
                <a:cxn ang="0">
                  <a:pos x="1104" y="209"/>
                </a:cxn>
                <a:cxn ang="0">
                  <a:pos x="988" y="149"/>
                </a:cxn>
                <a:cxn ang="0">
                  <a:pos x="855" y="127"/>
                </a:cxn>
              </a:cxnLst>
              <a:rect l="0" t="0" r="r" b="b"/>
              <a:pathLst>
                <a:path w="1406" h="2080">
                  <a:moveTo>
                    <a:pt x="135" y="2080"/>
                  </a:moveTo>
                  <a:lnTo>
                    <a:pt x="135" y="1438"/>
                  </a:lnTo>
                  <a:lnTo>
                    <a:pt x="0" y="1438"/>
                  </a:lnTo>
                  <a:lnTo>
                    <a:pt x="0" y="1310"/>
                  </a:lnTo>
                  <a:lnTo>
                    <a:pt x="135" y="1310"/>
                  </a:lnTo>
                  <a:lnTo>
                    <a:pt x="135" y="1147"/>
                  </a:lnTo>
                  <a:lnTo>
                    <a:pt x="0" y="1147"/>
                  </a:lnTo>
                  <a:lnTo>
                    <a:pt x="0" y="1020"/>
                  </a:lnTo>
                  <a:lnTo>
                    <a:pt x="135" y="1020"/>
                  </a:lnTo>
                  <a:lnTo>
                    <a:pt x="135" y="0"/>
                  </a:lnTo>
                  <a:lnTo>
                    <a:pt x="855" y="0"/>
                  </a:lnTo>
                  <a:lnTo>
                    <a:pt x="929" y="6"/>
                  </a:lnTo>
                  <a:lnTo>
                    <a:pt x="1000" y="20"/>
                  </a:lnTo>
                  <a:lnTo>
                    <a:pt x="1068" y="44"/>
                  </a:lnTo>
                  <a:lnTo>
                    <a:pt x="1131" y="75"/>
                  </a:lnTo>
                  <a:lnTo>
                    <a:pt x="1191" y="115"/>
                  </a:lnTo>
                  <a:lnTo>
                    <a:pt x="1245" y="161"/>
                  </a:lnTo>
                  <a:lnTo>
                    <a:pt x="1290" y="215"/>
                  </a:lnTo>
                  <a:lnTo>
                    <a:pt x="1330" y="272"/>
                  </a:lnTo>
                  <a:lnTo>
                    <a:pt x="1362" y="336"/>
                  </a:lnTo>
                  <a:lnTo>
                    <a:pt x="1386" y="406"/>
                  </a:lnTo>
                  <a:lnTo>
                    <a:pt x="1400" y="477"/>
                  </a:lnTo>
                  <a:lnTo>
                    <a:pt x="1406" y="551"/>
                  </a:lnTo>
                  <a:lnTo>
                    <a:pt x="1406" y="596"/>
                  </a:lnTo>
                  <a:lnTo>
                    <a:pt x="1400" y="670"/>
                  </a:lnTo>
                  <a:lnTo>
                    <a:pt x="1386" y="742"/>
                  </a:lnTo>
                  <a:lnTo>
                    <a:pt x="1362" y="809"/>
                  </a:lnTo>
                  <a:lnTo>
                    <a:pt x="1330" y="873"/>
                  </a:lnTo>
                  <a:lnTo>
                    <a:pt x="1290" y="933"/>
                  </a:lnTo>
                  <a:lnTo>
                    <a:pt x="1245" y="986"/>
                  </a:lnTo>
                  <a:lnTo>
                    <a:pt x="1191" y="1032"/>
                  </a:lnTo>
                  <a:lnTo>
                    <a:pt x="1131" y="1072"/>
                  </a:lnTo>
                  <a:lnTo>
                    <a:pt x="1068" y="1104"/>
                  </a:lnTo>
                  <a:lnTo>
                    <a:pt x="1000" y="1127"/>
                  </a:lnTo>
                  <a:lnTo>
                    <a:pt x="929" y="1141"/>
                  </a:lnTo>
                  <a:lnTo>
                    <a:pt x="855" y="1147"/>
                  </a:lnTo>
                  <a:lnTo>
                    <a:pt x="262" y="1147"/>
                  </a:lnTo>
                  <a:lnTo>
                    <a:pt x="262" y="1310"/>
                  </a:lnTo>
                  <a:lnTo>
                    <a:pt x="1086" y="1310"/>
                  </a:lnTo>
                  <a:lnTo>
                    <a:pt x="1086" y="1438"/>
                  </a:lnTo>
                  <a:lnTo>
                    <a:pt x="262" y="1438"/>
                  </a:lnTo>
                  <a:lnTo>
                    <a:pt x="262" y="2080"/>
                  </a:lnTo>
                  <a:lnTo>
                    <a:pt x="135" y="2080"/>
                  </a:lnTo>
                  <a:close/>
                  <a:moveTo>
                    <a:pt x="855" y="127"/>
                  </a:moveTo>
                  <a:lnTo>
                    <a:pt x="262" y="127"/>
                  </a:lnTo>
                  <a:lnTo>
                    <a:pt x="262" y="1020"/>
                  </a:lnTo>
                  <a:lnTo>
                    <a:pt x="855" y="1020"/>
                  </a:lnTo>
                  <a:lnTo>
                    <a:pt x="923" y="1014"/>
                  </a:lnTo>
                  <a:lnTo>
                    <a:pt x="988" y="998"/>
                  </a:lnTo>
                  <a:lnTo>
                    <a:pt x="1048" y="972"/>
                  </a:lnTo>
                  <a:lnTo>
                    <a:pt x="1104" y="939"/>
                  </a:lnTo>
                  <a:lnTo>
                    <a:pt x="1153" y="895"/>
                  </a:lnTo>
                  <a:lnTo>
                    <a:pt x="1197" y="845"/>
                  </a:lnTo>
                  <a:lnTo>
                    <a:pt x="1231" y="789"/>
                  </a:lnTo>
                  <a:lnTo>
                    <a:pt x="1257" y="730"/>
                  </a:lnTo>
                  <a:lnTo>
                    <a:pt x="1273" y="664"/>
                  </a:lnTo>
                  <a:lnTo>
                    <a:pt x="1278" y="596"/>
                  </a:lnTo>
                  <a:lnTo>
                    <a:pt x="1278" y="551"/>
                  </a:lnTo>
                  <a:lnTo>
                    <a:pt x="1273" y="483"/>
                  </a:lnTo>
                  <a:lnTo>
                    <a:pt x="1257" y="417"/>
                  </a:lnTo>
                  <a:lnTo>
                    <a:pt x="1231" y="358"/>
                  </a:lnTo>
                  <a:lnTo>
                    <a:pt x="1197" y="302"/>
                  </a:lnTo>
                  <a:lnTo>
                    <a:pt x="1153" y="252"/>
                  </a:lnTo>
                  <a:lnTo>
                    <a:pt x="1104" y="209"/>
                  </a:lnTo>
                  <a:lnTo>
                    <a:pt x="1048" y="175"/>
                  </a:lnTo>
                  <a:lnTo>
                    <a:pt x="988" y="149"/>
                  </a:lnTo>
                  <a:lnTo>
                    <a:pt x="923" y="133"/>
                  </a:lnTo>
                  <a:lnTo>
                    <a:pt x="855" y="127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1107796"/>
              <a:endParaRPr lang="ru-RU" sz="2200"/>
            </a:p>
          </p:txBody>
        </p:sp>
      </p:grpSp>
      <p:sp>
        <p:nvSpPr>
          <p:cNvPr id="163" name="Прямоугольник 162">
            <a:extLst>
              <a:ext uri="{FF2B5EF4-FFF2-40B4-BE49-F238E27FC236}">
                <a16:creationId xmlns="" xmlns:a16="http://schemas.microsoft.com/office/drawing/2014/main" id="{725DF677-5410-4771-A5AC-F14E5BFB5969}"/>
              </a:ext>
            </a:extLst>
          </p:cNvPr>
          <p:cNvSpPr/>
          <p:nvPr/>
        </p:nvSpPr>
        <p:spPr>
          <a:xfrm>
            <a:off x="6639366" y="4065442"/>
            <a:ext cx="11397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/>
              <a:t>Результат</a:t>
            </a:r>
            <a:endParaRPr lang="ru-RU" dirty="0"/>
          </a:p>
        </p:txBody>
      </p:sp>
      <p:sp>
        <p:nvSpPr>
          <p:cNvPr id="164" name="Прямоугольник 163">
            <a:extLst>
              <a:ext uri="{FF2B5EF4-FFF2-40B4-BE49-F238E27FC236}">
                <a16:creationId xmlns="" xmlns:a16="http://schemas.microsoft.com/office/drawing/2014/main" id="{0B20E0B6-3EAF-4AD2-8A1C-4B38872EC529}"/>
              </a:ext>
            </a:extLst>
          </p:cNvPr>
          <p:cNvSpPr/>
          <p:nvPr/>
        </p:nvSpPr>
        <p:spPr>
          <a:xfrm>
            <a:off x="9351750" y="4498140"/>
            <a:ext cx="264838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Повышение доступности мед. помощи для населения в первичном звене</a:t>
            </a:r>
          </a:p>
        </p:txBody>
      </p:sp>
      <p:sp>
        <p:nvSpPr>
          <p:cNvPr id="165" name="Прямоугольник 164">
            <a:extLst>
              <a:ext uri="{FF2B5EF4-FFF2-40B4-BE49-F238E27FC236}">
                <a16:creationId xmlns="" xmlns:a16="http://schemas.microsoft.com/office/drawing/2014/main" id="{397D338E-8DBD-4CF8-BEA9-6A0A02176888}"/>
              </a:ext>
            </a:extLst>
          </p:cNvPr>
          <p:cNvSpPr/>
          <p:nvPr/>
        </p:nvSpPr>
        <p:spPr>
          <a:xfrm flipH="1">
            <a:off x="6593647" y="4566954"/>
            <a:ext cx="45719" cy="666368"/>
          </a:xfrm>
          <a:prstGeom prst="rect">
            <a:avLst/>
          </a:prstGeom>
          <a:solidFill>
            <a:srgbClr val="C0000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166" name="Прямоугольник 165">
            <a:extLst>
              <a:ext uri="{FF2B5EF4-FFF2-40B4-BE49-F238E27FC236}">
                <a16:creationId xmlns="" xmlns:a16="http://schemas.microsoft.com/office/drawing/2014/main" id="{48556FC5-7F8A-4C59-B571-FBDF37FBD614}"/>
              </a:ext>
            </a:extLst>
          </p:cNvPr>
          <p:cNvSpPr/>
          <p:nvPr/>
        </p:nvSpPr>
        <p:spPr>
          <a:xfrm flipH="1">
            <a:off x="9272356" y="4566954"/>
            <a:ext cx="45719" cy="666368"/>
          </a:xfrm>
          <a:prstGeom prst="rect">
            <a:avLst/>
          </a:prstGeom>
          <a:solidFill>
            <a:srgbClr val="C0000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484200"/>
            <a:ext cx="2743200" cy="365125"/>
          </a:xfrm>
        </p:spPr>
        <p:txBody>
          <a:bodyPr/>
          <a:lstStyle/>
          <a:p>
            <a:fld id="{7CAC48D7-4F4B-4B04-BC17-41C34ED25E82}" type="slidenum">
              <a:rPr lang="ru-RU" b="1" smtClean="0"/>
              <a:t>3</a:t>
            </a:fld>
            <a:r>
              <a:rPr lang="ru-RU" b="1" dirty="0"/>
              <a:t>   </a:t>
            </a:r>
          </a:p>
        </p:txBody>
      </p:sp>
      <p:pic>
        <p:nvPicPr>
          <p:cNvPr id="82" name="Picture 2" descr="http://www.ffoms.ru/bitrix/templates/ffoms/images/logo3.png">
            <a:extLst>
              <a:ext uri="{FF2B5EF4-FFF2-40B4-BE49-F238E27FC236}">
                <a16:creationId xmlns="" xmlns:a16="http://schemas.microsoft.com/office/drawing/2014/main" id="{2F87460E-1311-4C6A-BF21-98EEB06ED4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2812" y="201872"/>
            <a:ext cx="2220558" cy="418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3" name="Прямая соединительная линия 82">
            <a:extLst>
              <a:ext uri="{FF2B5EF4-FFF2-40B4-BE49-F238E27FC236}">
                <a16:creationId xmlns="" xmlns:a16="http://schemas.microsoft.com/office/drawing/2014/main" id="{66E276B7-1AF6-4B5D-90DD-8C78367CA4C0}"/>
              </a:ext>
            </a:extLst>
          </p:cNvPr>
          <p:cNvCxnSpPr>
            <a:cxnSpLocks/>
          </p:cNvCxnSpPr>
          <p:nvPr/>
        </p:nvCxnSpPr>
        <p:spPr>
          <a:xfrm>
            <a:off x="340242" y="751809"/>
            <a:ext cx="11383128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8" name="Прямоугольник 87">
            <a:extLst>
              <a:ext uri="{FF2B5EF4-FFF2-40B4-BE49-F238E27FC236}">
                <a16:creationId xmlns="" xmlns:a16="http://schemas.microsoft.com/office/drawing/2014/main" id="{1A2A91B0-C94C-4759-9D15-421BC98B1AAF}"/>
              </a:ext>
            </a:extLst>
          </p:cNvPr>
          <p:cNvSpPr/>
          <p:nvPr/>
        </p:nvSpPr>
        <p:spPr>
          <a:xfrm>
            <a:off x="276557" y="267573"/>
            <a:ext cx="634325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НОВЕЛЛЫ ОМС В 2019 ГОДУ</a:t>
            </a:r>
          </a:p>
        </p:txBody>
      </p:sp>
    </p:spTree>
    <p:extLst>
      <p:ext uri="{BB962C8B-B14F-4D97-AF65-F5344CB8AC3E}">
        <p14:creationId xmlns:p14="http://schemas.microsoft.com/office/powerpoint/2010/main" val="23287373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4696674" y="2194979"/>
            <a:ext cx="2475595" cy="533993"/>
          </a:xfrm>
          <a:prstGeom prst="rect">
            <a:avLst/>
          </a:prstGeom>
          <a:solidFill>
            <a:schemeClr val="bg1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kern="0" dirty="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  <a:sym typeface="Arial"/>
              </a:rPr>
              <a:t>СТАНДАРТИЗИРОВАННЫЙ МОДУЛЬ №1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4696674" y="2896962"/>
            <a:ext cx="2475595" cy="533993"/>
          </a:xfrm>
          <a:prstGeom prst="rect">
            <a:avLst/>
          </a:prstGeom>
          <a:solidFill>
            <a:schemeClr val="bg1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kern="0" dirty="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  <a:sym typeface="Arial"/>
              </a:rPr>
              <a:t>СТАНДАРТИЗИРОВАННЫЙ МОДУЛЬ №2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4696674" y="3595329"/>
            <a:ext cx="2475595" cy="533993"/>
          </a:xfrm>
          <a:prstGeom prst="rect">
            <a:avLst/>
          </a:prstGeom>
          <a:solidFill>
            <a:schemeClr val="bg1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kern="0" dirty="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  <a:sym typeface="Arial"/>
              </a:rPr>
              <a:t>СТАНДАРТИЗИРОВАННЫЙ МОДУЛЬ №3</a:t>
            </a: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4696674" y="4276377"/>
            <a:ext cx="2475595" cy="533993"/>
          </a:xfrm>
          <a:prstGeom prst="rect">
            <a:avLst/>
          </a:prstGeom>
          <a:solidFill>
            <a:schemeClr val="bg1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kern="0" dirty="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  <a:sym typeface="Arial"/>
              </a:rPr>
              <a:t>СТАНДАРТИЗИРОВАННЫЙ МОДУЛЬ №4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9851217" y="2533404"/>
            <a:ext cx="1189878" cy="533995"/>
          </a:xfrm>
          <a:prstGeom prst="rect">
            <a:avLst/>
          </a:prstGeom>
          <a:solidFill>
            <a:schemeClr val="bg1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kern="0" dirty="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  <a:sym typeface="Arial"/>
              </a:rPr>
              <a:t>КСГ 1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9851218" y="3595327"/>
            <a:ext cx="1189878" cy="533995"/>
          </a:xfrm>
          <a:prstGeom prst="rect">
            <a:avLst/>
          </a:prstGeom>
          <a:solidFill>
            <a:schemeClr val="bg1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kern="0" dirty="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  <a:sym typeface="Arial"/>
              </a:rPr>
              <a:t>КСГ 2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9851216" y="4276377"/>
            <a:ext cx="1189879" cy="533995"/>
          </a:xfrm>
          <a:prstGeom prst="rect">
            <a:avLst/>
          </a:prstGeom>
          <a:solidFill>
            <a:schemeClr val="bg1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kern="0" dirty="0">
                <a:solidFill>
                  <a:sysClr val="windowText" lastClr="000000"/>
                </a:solidFill>
                <a:latin typeface="Segoe UI" panose="020B0502040204020203" pitchFamily="34" charset="0"/>
                <a:cs typeface="Segoe UI" panose="020B0502040204020203" pitchFamily="34" charset="0"/>
                <a:sym typeface="Arial"/>
              </a:rPr>
              <a:t>КСГ 3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696674" y="1067545"/>
            <a:ext cx="2475595" cy="7835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sym typeface="Arial"/>
              </a:rPr>
              <a:t>СТАНДАРТИЗИРОВАННЫЙ 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  <a:sym typeface="Arial"/>
              </a:rPr>
              <a:t>МОДУЛЬ</a:t>
            </a:r>
          </a:p>
        </p:txBody>
      </p:sp>
      <p:sp>
        <p:nvSpPr>
          <p:cNvPr id="32" name="Равно 31"/>
          <p:cNvSpPr/>
          <p:nvPr/>
        </p:nvSpPr>
        <p:spPr>
          <a:xfrm>
            <a:off x="7856707" y="1252297"/>
            <a:ext cx="627797" cy="480053"/>
          </a:xfrm>
          <a:prstGeom prst="mathEqual">
            <a:avLst/>
          </a:prstGeom>
          <a:solidFill>
            <a:srgbClr val="C00000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kern="0" dirty="0">
              <a:solidFill>
                <a:srgbClr val="1F497D">
                  <a:lumMod val="50000"/>
                </a:srgbClr>
              </a:solidFill>
              <a:latin typeface="Segoe UI" panose="020B0502040204020203" pitchFamily="34" charset="0"/>
              <a:cs typeface="Segoe UI" panose="020B0502040204020203" pitchFamily="34" charset="0"/>
              <a:sym typeface="Arial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9168943" y="1073708"/>
            <a:ext cx="2554427" cy="777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sym typeface="Arial"/>
              </a:rPr>
              <a:t>ЗАКОНЧЕННЫЙ 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  <a:sym typeface="Arial"/>
              </a:rPr>
              <a:t>СЛУЧАЙ ЛЕЧЕНИЯ</a:t>
            </a: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339351" y="1067545"/>
            <a:ext cx="3890607" cy="78357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dirty="0">
                <a:solidFill>
                  <a:schemeClr val="bg1"/>
                </a:solidFill>
                <a:sym typeface="Arial"/>
              </a:rPr>
              <a:t>РАЗРАБАТЫВАЮТСЯ И УТВЕРЖДАЮТСЯ МЕДИЦИНСКИМИ НЕКОММЕРЧЕСКИМИ ОРГАНИЗАЦИЯМИ</a:t>
            </a: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339351" y="5134773"/>
            <a:ext cx="5426449" cy="1399541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kern="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  <a:sym typeface="Arial"/>
              </a:rPr>
              <a:t>Согласование КСГ с клиническими рекомендациями нацелено на</a:t>
            </a:r>
            <a:r>
              <a:rPr lang="en-US" sz="1500" kern="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  <a:sym typeface="Arial"/>
              </a:rPr>
              <a:t> </a:t>
            </a:r>
            <a:r>
              <a:rPr lang="ru-RU" sz="1500" b="1" kern="0" dirty="0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  <a:sym typeface="Arial"/>
              </a:rPr>
              <a:t>повышение доступности эффективного лечения для пациентов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6096000" y="5134774"/>
            <a:ext cx="5627370" cy="1399541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kern="0" dirty="0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  <a:sym typeface="Arial"/>
              </a:rPr>
              <a:t>Анализ использования схем лекарственной терапии </a:t>
            </a:r>
            <a:r>
              <a:rPr lang="ru-RU" sz="1500" kern="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  <a:sym typeface="Arial"/>
              </a:rPr>
              <a:t>– </a:t>
            </a:r>
          </a:p>
          <a:p>
            <a:pPr algn="ctr"/>
            <a:r>
              <a:rPr lang="ru-RU" sz="1500" kern="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  <a:sym typeface="Arial"/>
              </a:rPr>
              <a:t>ценная информация о реальной практике лечения пациентов</a:t>
            </a:r>
            <a:endParaRPr lang="ru-RU" sz="1500" b="1" kern="0" dirty="0">
              <a:solidFill>
                <a:srgbClr val="C00000"/>
              </a:solidFill>
              <a:latin typeface="Segoe UI" panose="020B0502040204020203" pitchFamily="34" charset="0"/>
              <a:cs typeface="Segoe UI" panose="020B0502040204020203" pitchFamily="34" charset="0"/>
              <a:sym typeface="Arial"/>
            </a:endParaRPr>
          </a:p>
        </p:txBody>
      </p:sp>
      <p:sp>
        <p:nvSpPr>
          <p:cNvPr id="41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484200"/>
            <a:ext cx="2743200" cy="365125"/>
          </a:xfrm>
        </p:spPr>
        <p:txBody>
          <a:bodyPr/>
          <a:lstStyle/>
          <a:p>
            <a:fld id="{7CAC48D7-4F4B-4B04-BC17-41C34ED25E82}" type="slidenum">
              <a:rPr lang="ru-RU" b="1" smtClean="0"/>
              <a:t>4</a:t>
            </a:fld>
            <a:r>
              <a:rPr lang="ru-RU" b="1" dirty="0"/>
              <a:t>   </a:t>
            </a:r>
          </a:p>
        </p:txBody>
      </p:sp>
      <p:pic>
        <p:nvPicPr>
          <p:cNvPr id="48" name="Picture 2" descr="http://www.ffoms.ru/bitrix/templates/ffoms/images/logo3.png">
            <a:extLst>
              <a:ext uri="{FF2B5EF4-FFF2-40B4-BE49-F238E27FC236}">
                <a16:creationId xmlns="" xmlns:a16="http://schemas.microsoft.com/office/drawing/2014/main" id="{2FF71DDE-CA75-49DC-9D1F-697AF52982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2812" y="201872"/>
            <a:ext cx="2220558" cy="418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9" name="Прямая соединительная линия 48">
            <a:extLst>
              <a:ext uri="{FF2B5EF4-FFF2-40B4-BE49-F238E27FC236}">
                <a16:creationId xmlns="" xmlns:a16="http://schemas.microsoft.com/office/drawing/2014/main" id="{FCFFED50-EB4F-4236-BC39-60C9C1CA568D}"/>
              </a:ext>
            </a:extLst>
          </p:cNvPr>
          <p:cNvCxnSpPr>
            <a:cxnSpLocks/>
          </p:cNvCxnSpPr>
          <p:nvPr/>
        </p:nvCxnSpPr>
        <p:spPr>
          <a:xfrm>
            <a:off x="340242" y="751809"/>
            <a:ext cx="11383128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0" name="Прямоугольник 49">
            <a:extLst>
              <a:ext uri="{FF2B5EF4-FFF2-40B4-BE49-F238E27FC236}">
                <a16:creationId xmlns="" xmlns:a16="http://schemas.microsoft.com/office/drawing/2014/main" id="{988C61D0-2A67-4DEA-99EA-7F2A7BE82303}"/>
              </a:ext>
            </a:extLst>
          </p:cNvPr>
          <p:cNvSpPr/>
          <p:nvPr/>
        </p:nvSpPr>
        <p:spPr>
          <a:xfrm>
            <a:off x="276557" y="267573"/>
            <a:ext cx="892371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ПОДХОД К ФОРМИРОВАНИЮ КЛИНИКО-СТАТИСТИЧЕСКИХ ГРУПП НА ОСНОВЕ КЛИНИЧЕСКИХ РЕКОМЕНДАЦИЙ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2C75CE75-216B-4598-9163-24408B40A91E}"/>
              </a:ext>
            </a:extLst>
          </p:cNvPr>
          <p:cNvSpPr/>
          <p:nvPr/>
        </p:nvSpPr>
        <p:spPr>
          <a:xfrm>
            <a:off x="1420581" y="4090749"/>
            <a:ext cx="149784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dirty="0">
                <a:sym typeface="Arial"/>
              </a:rPr>
              <a:t>КЛИНИЧЕСКИЕ </a:t>
            </a:r>
          </a:p>
          <a:p>
            <a:pPr algn="ctr"/>
            <a:r>
              <a:rPr lang="ru-RU" sz="1400" dirty="0">
                <a:sym typeface="Arial"/>
              </a:rPr>
              <a:t>РЕКОМЕНДАЦИИ</a:t>
            </a:r>
            <a:endParaRPr lang="en-US" sz="1400" dirty="0">
              <a:sym typeface="Arial"/>
            </a:endParaRPr>
          </a:p>
        </p:txBody>
      </p:sp>
      <p:cxnSp>
        <p:nvCxnSpPr>
          <p:cNvPr id="51" name="Прямая со стрелкой 50">
            <a:extLst>
              <a:ext uri="{FF2B5EF4-FFF2-40B4-BE49-F238E27FC236}">
                <a16:creationId xmlns="" xmlns:a16="http://schemas.microsoft.com/office/drawing/2014/main" id="{690FD2D3-DA6E-4352-B9C0-2D2D57EC5C84}"/>
              </a:ext>
            </a:extLst>
          </p:cNvPr>
          <p:cNvCxnSpPr>
            <a:cxnSpLocks/>
            <a:stCxn id="24" idx="3"/>
            <a:endCxn id="30" idx="1"/>
          </p:cNvCxnSpPr>
          <p:nvPr/>
        </p:nvCxnSpPr>
        <p:spPr>
          <a:xfrm flipV="1">
            <a:off x="7172269" y="3862325"/>
            <a:ext cx="2678949" cy="1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 стрелкой 51">
            <a:extLst>
              <a:ext uri="{FF2B5EF4-FFF2-40B4-BE49-F238E27FC236}">
                <a16:creationId xmlns="" xmlns:a16="http://schemas.microsoft.com/office/drawing/2014/main" id="{DC7CD5B4-E966-4A70-87BD-176F046742A5}"/>
              </a:ext>
            </a:extLst>
          </p:cNvPr>
          <p:cNvCxnSpPr>
            <a:cxnSpLocks/>
          </p:cNvCxnSpPr>
          <p:nvPr/>
        </p:nvCxnSpPr>
        <p:spPr>
          <a:xfrm flipV="1">
            <a:off x="7179203" y="4543372"/>
            <a:ext cx="2678949" cy="1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 стрелкой 52">
            <a:extLst>
              <a:ext uri="{FF2B5EF4-FFF2-40B4-BE49-F238E27FC236}">
                <a16:creationId xmlns="" xmlns:a16="http://schemas.microsoft.com/office/drawing/2014/main" id="{9E454EB8-0C55-43A4-BDF2-7A8FD11DB800}"/>
              </a:ext>
            </a:extLst>
          </p:cNvPr>
          <p:cNvCxnSpPr>
            <a:cxnSpLocks/>
            <a:endCxn id="8" idx="1"/>
          </p:cNvCxnSpPr>
          <p:nvPr/>
        </p:nvCxnSpPr>
        <p:spPr>
          <a:xfrm flipV="1">
            <a:off x="7179203" y="2800402"/>
            <a:ext cx="2672014" cy="38635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 стрелкой 53">
            <a:extLst>
              <a:ext uri="{FF2B5EF4-FFF2-40B4-BE49-F238E27FC236}">
                <a16:creationId xmlns="" xmlns:a16="http://schemas.microsoft.com/office/drawing/2014/main" id="{C509BF00-9DB1-40BD-8AEC-442171FFFE1A}"/>
              </a:ext>
            </a:extLst>
          </p:cNvPr>
          <p:cNvCxnSpPr>
            <a:cxnSpLocks/>
            <a:stCxn id="4" idx="3"/>
          </p:cNvCxnSpPr>
          <p:nvPr/>
        </p:nvCxnSpPr>
        <p:spPr>
          <a:xfrm>
            <a:off x="7172269" y="2461976"/>
            <a:ext cx="2672014" cy="31792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Стрелка вправо 46">
            <a:extLst>
              <a:ext uri="{FF2B5EF4-FFF2-40B4-BE49-F238E27FC236}">
                <a16:creationId xmlns="" xmlns:a16="http://schemas.microsoft.com/office/drawing/2014/main" id="{A53F3F96-8298-41BE-8780-040491EF13A1}"/>
              </a:ext>
            </a:extLst>
          </p:cNvPr>
          <p:cNvSpPr/>
          <p:nvPr/>
        </p:nvSpPr>
        <p:spPr>
          <a:xfrm rot="5400000">
            <a:off x="1912152" y="2258534"/>
            <a:ext cx="510316" cy="360813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kern="0">
              <a:solidFill>
                <a:srgbClr val="FFFFFF"/>
              </a:solidFill>
              <a:latin typeface="Segoe UI" panose="020B0502040204020203" pitchFamily="34" charset="0"/>
              <a:cs typeface="Segoe UI" panose="020B0502040204020203" pitchFamily="34" charset="0"/>
              <a:sym typeface="Arial"/>
            </a:endParaRPr>
          </a:p>
        </p:txBody>
      </p:sp>
      <p:sp>
        <p:nvSpPr>
          <p:cNvPr id="56" name="Стрелка вправо 46">
            <a:extLst>
              <a:ext uri="{FF2B5EF4-FFF2-40B4-BE49-F238E27FC236}">
                <a16:creationId xmlns="" xmlns:a16="http://schemas.microsoft.com/office/drawing/2014/main" id="{7A4A8DEA-5994-4844-A0A8-FB716E062381}"/>
              </a:ext>
            </a:extLst>
          </p:cNvPr>
          <p:cNvSpPr/>
          <p:nvPr/>
        </p:nvSpPr>
        <p:spPr>
          <a:xfrm>
            <a:off x="3297583" y="3301251"/>
            <a:ext cx="510316" cy="360813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kern="0">
              <a:solidFill>
                <a:srgbClr val="FFFFFF"/>
              </a:solidFill>
              <a:latin typeface="Segoe UI" panose="020B0502040204020203" pitchFamily="34" charset="0"/>
              <a:cs typeface="Segoe UI" panose="020B0502040204020203" pitchFamily="34" charset="0"/>
              <a:sym typeface="Arial"/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27CF4A4A-6CC2-4482-AEA8-20F3433508A0}"/>
              </a:ext>
            </a:extLst>
          </p:cNvPr>
          <p:cNvGrpSpPr/>
          <p:nvPr/>
        </p:nvGrpSpPr>
        <p:grpSpPr>
          <a:xfrm>
            <a:off x="1853258" y="3122769"/>
            <a:ext cx="678700" cy="783573"/>
            <a:chOff x="1851064" y="2977883"/>
            <a:chExt cx="678700" cy="783573"/>
          </a:xfrm>
        </p:grpSpPr>
        <p:sp>
          <p:nvSpPr>
            <p:cNvPr id="27" name="Freeform 371">
              <a:extLst>
                <a:ext uri="{FF2B5EF4-FFF2-40B4-BE49-F238E27FC236}">
                  <a16:creationId xmlns="" xmlns:a16="http://schemas.microsoft.com/office/drawing/2014/main" id="{C833CF3F-9E2A-413C-AF6D-11BD5B1051E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51064" y="2977883"/>
              <a:ext cx="559983" cy="783573"/>
            </a:xfrm>
            <a:custGeom>
              <a:avLst/>
              <a:gdLst/>
              <a:ahLst/>
              <a:cxnLst>
                <a:cxn ang="0">
                  <a:pos x="10" y="11"/>
                </a:cxn>
                <a:cxn ang="0">
                  <a:pos x="10" y="328"/>
                </a:cxn>
                <a:cxn ang="0">
                  <a:pos x="180" y="328"/>
                </a:cxn>
                <a:cxn ang="0">
                  <a:pos x="240" y="269"/>
                </a:cxn>
                <a:cxn ang="0">
                  <a:pos x="240" y="11"/>
                </a:cxn>
                <a:cxn ang="0">
                  <a:pos x="10" y="11"/>
                </a:cxn>
                <a:cxn ang="0">
                  <a:pos x="0" y="0"/>
                </a:cxn>
                <a:cxn ang="0">
                  <a:pos x="250" y="0"/>
                </a:cxn>
                <a:cxn ang="0">
                  <a:pos x="250" y="273"/>
                </a:cxn>
                <a:cxn ang="0">
                  <a:pos x="184" y="339"/>
                </a:cxn>
                <a:cxn ang="0">
                  <a:pos x="0" y="339"/>
                </a:cxn>
                <a:cxn ang="0">
                  <a:pos x="0" y="0"/>
                </a:cxn>
              </a:cxnLst>
              <a:rect l="0" t="0" r="r" b="b"/>
              <a:pathLst>
                <a:path w="250" h="339">
                  <a:moveTo>
                    <a:pt x="10" y="11"/>
                  </a:moveTo>
                  <a:lnTo>
                    <a:pt x="10" y="328"/>
                  </a:lnTo>
                  <a:lnTo>
                    <a:pt x="180" y="328"/>
                  </a:lnTo>
                  <a:lnTo>
                    <a:pt x="240" y="269"/>
                  </a:lnTo>
                  <a:lnTo>
                    <a:pt x="240" y="11"/>
                  </a:lnTo>
                  <a:lnTo>
                    <a:pt x="10" y="11"/>
                  </a:lnTo>
                  <a:close/>
                  <a:moveTo>
                    <a:pt x="0" y="0"/>
                  </a:moveTo>
                  <a:lnTo>
                    <a:pt x="250" y="0"/>
                  </a:lnTo>
                  <a:lnTo>
                    <a:pt x="250" y="273"/>
                  </a:lnTo>
                  <a:lnTo>
                    <a:pt x="184" y="339"/>
                  </a:lnTo>
                  <a:lnTo>
                    <a:pt x="0" y="3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8" name="Freeform 372">
              <a:extLst>
                <a:ext uri="{FF2B5EF4-FFF2-40B4-BE49-F238E27FC236}">
                  <a16:creationId xmlns="" xmlns:a16="http://schemas.microsoft.com/office/drawing/2014/main" id="{99E62295-9423-4658-ACDC-6BFB85BCC92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47533" y="3590411"/>
              <a:ext cx="161275" cy="168735"/>
            </a:xfrm>
            <a:custGeom>
              <a:avLst/>
              <a:gdLst/>
              <a:ahLst/>
              <a:cxnLst>
                <a:cxn ang="0">
                  <a:pos x="11" y="11"/>
                </a:cxn>
                <a:cxn ang="0">
                  <a:pos x="11" y="56"/>
                </a:cxn>
                <a:cxn ang="0">
                  <a:pos x="56" y="11"/>
                </a:cxn>
                <a:cxn ang="0">
                  <a:pos x="11" y="11"/>
                </a:cxn>
                <a:cxn ang="0">
                  <a:pos x="5" y="0"/>
                </a:cxn>
                <a:cxn ang="0">
                  <a:pos x="68" y="0"/>
                </a:cxn>
                <a:cxn ang="0">
                  <a:pos x="72" y="9"/>
                </a:cxn>
                <a:cxn ang="0">
                  <a:pos x="8" y="73"/>
                </a:cxn>
                <a:cxn ang="0">
                  <a:pos x="0" y="68"/>
                </a:cxn>
                <a:cxn ang="0">
                  <a:pos x="0" y="6"/>
                </a:cxn>
                <a:cxn ang="0">
                  <a:pos x="5" y="0"/>
                </a:cxn>
              </a:cxnLst>
              <a:rect l="0" t="0" r="r" b="b"/>
              <a:pathLst>
                <a:path w="72" h="73">
                  <a:moveTo>
                    <a:pt x="11" y="11"/>
                  </a:moveTo>
                  <a:lnTo>
                    <a:pt x="11" y="56"/>
                  </a:lnTo>
                  <a:lnTo>
                    <a:pt x="56" y="11"/>
                  </a:lnTo>
                  <a:lnTo>
                    <a:pt x="11" y="11"/>
                  </a:lnTo>
                  <a:close/>
                  <a:moveTo>
                    <a:pt x="5" y="0"/>
                  </a:moveTo>
                  <a:lnTo>
                    <a:pt x="68" y="0"/>
                  </a:lnTo>
                  <a:lnTo>
                    <a:pt x="72" y="9"/>
                  </a:lnTo>
                  <a:lnTo>
                    <a:pt x="8" y="73"/>
                  </a:lnTo>
                  <a:lnTo>
                    <a:pt x="0" y="68"/>
                  </a:lnTo>
                  <a:lnTo>
                    <a:pt x="0" y="6"/>
                  </a:lnTo>
                  <a:lnTo>
                    <a:pt x="5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9" name="Freeform 373">
              <a:extLst>
                <a:ext uri="{FF2B5EF4-FFF2-40B4-BE49-F238E27FC236}">
                  <a16:creationId xmlns="" xmlns:a16="http://schemas.microsoft.com/office/drawing/2014/main" id="{5D60560C-EFDB-497A-9980-0225EA36910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82725" y="3662064"/>
              <a:ext cx="31359" cy="43918"/>
            </a:xfrm>
            <a:custGeom>
              <a:avLst/>
              <a:gdLst/>
              <a:ahLst/>
              <a:cxnLst>
                <a:cxn ang="0">
                  <a:pos x="7" y="9"/>
                </a:cxn>
                <a:cxn ang="0">
                  <a:pos x="6" y="10"/>
                </a:cxn>
                <a:cxn ang="0">
                  <a:pos x="7" y="11"/>
                </a:cxn>
                <a:cxn ang="0">
                  <a:pos x="9" y="11"/>
                </a:cxn>
                <a:cxn ang="0">
                  <a:pos x="10" y="10"/>
                </a:cxn>
                <a:cxn ang="0">
                  <a:pos x="9" y="9"/>
                </a:cxn>
                <a:cxn ang="0">
                  <a:pos x="7" y="9"/>
                </a:cxn>
                <a:cxn ang="0">
                  <a:pos x="8" y="0"/>
                </a:cxn>
                <a:cxn ang="0">
                  <a:pos x="11" y="1"/>
                </a:cxn>
                <a:cxn ang="0">
                  <a:pos x="13" y="2"/>
                </a:cxn>
                <a:cxn ang="0">
                  <a:pos x="14" y="4"/>
                </a:cxn>
                <a:cxn ang="0">
                  <a:pos x="14" y="15"/>
                </a:cxn>
                <a:cxn ang="0">
                  <a:pos x="13" y="17"/>
                </a:cxn>
                <a:cxn ang="0">
                  <a:pos x="11" y="18"/>
                </a:cxn>
                <a:cxn ang="0">
                  <a:pos x="8" y="19"/>
                </a:cxn>
                <a:cxn ang="0">
                  <a:pos x="5" y="18"/>
                </a:cxn>
                <a:cxn ang="0">
                  <a:pos x="2" y="17"/>
                </a:cxn>
                <a:cxn ang="0">
                  <a:pos x="0" y="13"/>
                </a:cxn>
                <a:cxn ang="0">
                  <a:pos x="0" y="7"/>
                </a:cxn>
                <a:cxn ang="0">
                  <a:pos x="2" y="2"/>
                </a:cxn>
                <a:cxn ang="0">
                  <a:pos x="5" y="1"/>
                </a:cxn>
                <a:cxn ang="0">
                  <a:pos x="8" y="0"/>
                </a:cxn>
              </a:cxnLst>
              <a:rect l="0" t="0" r="r" b="b"/>
              <a:pathLst>
                <a:path w="14" h="19">
                  <a:moveTo>
                    <a:pt x="7" y="9"/>
                  </a:moveTo>
                  <a:lnTo>
                    <a:pt x="6" y="10"/>
                  </a:lnTo>
                  <a:lnTo>
                    <a:pt x="7" y="11"/>
                  </a:lnTo>
                  <a:lnTo>
                    <a:pt x="9" y="11"/>
                  </a:lnTo>
                  <a:lnTo>
                    <a:pt x="10" y="10"/>
                  </a:lnTo>
                  <a:lnTo>
                    <a:pt x="9" y="9"/>
                  </a:lnTo>
                  <a:lnTo>
                    <a:pt x="7" y="9"/>
                  </a:lnTo>
                  <a:close/>
                  <a:moveTo>
                    <a:pt x="8" y="0"/>
                  </a:moveTo>
                  <a:lnTo>
                    <a:pt x="11" y="1"/>
                  </a:lnTo>
                  <a:lnTo>
                    <a:pt x="13" y="2"/>
                  </a:lnTo>
                  <a:lnTo>
                    <a:pt x="14" y="4"/>
                  </a:lnTo>
                  <a:lnTo>
                    <a:pt x="14" y="15"/>
                  </a:lnTo>
                  <a:lnTo>
                    <a:pt x="13" y="17"/>
                  </a:lnTo>
                  <a:lnTo>
                    <a:pt x="11" y="18"/>
                  </a:lnTo>
                  <a:lnTo>
                    <a:pt x="8" y="19"/>
                  </a:lnTo>
                  <a:lnTo>
                    <a:pt x="5" y="18"/>
                  </a:lnTo>
                  <a:lnTo>
                    <a:pt x="2" y="17"/>
                  </a:lnTo>
                  <a:lnTo>
                    <a:pt x="0" y="13"/>
                  </a:lnTo>
                  <a:lnTo>
                    <a:pt x="0" y="7"/>
                  </a:lnTo>
                  <a:lnTo>
                    <a:pt x="2" y="2"/>
                  </a:lnTo>
                  <a:lnTo>
                    <a:pt x="5" y="1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C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5" name="Freeform 374">
              <a:extLst>
                <a:ext uri="{FF2B5EF4-FFF2-40B4-BE49-F238E27FC236}">
                  <a16:creationId xmlns="" xmlns:a16="http://schemas.microsoft.com/office/drawing/2014/main" id="{AF15956B-E6EE-488C-8663-647B8055608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69285" y="3160486"/>
              <a:ext cx="60479" cy="471530"/>
            </a:xfrm>
            <a:custGeom>
              <a:avLst/>
              <a:gdLst/>
              <a:ahLst/>
              <a:cxnLst>
                <a:cxn ang="0">
                  <a:pos x="12" y="9"/>
                </a:cxn>
                <a:cxn ang="0">
                  <a:pos x="11" y="53"/>
                </a:cxn>
                <a:cxn ang="0">
                  <a:pos x="11" y="150"/>
                </a:cxn>
                <a:cxn ang="0">
                  <a:pos x="13" y="194"/>
                </a:cxn>
                <a:cxn ang="0">
                  <a:pos x="15" y="194"/>
                </a:cxn>
                <a:cxn ang="0">
                  <a:pos x="17" y="150"/>
                </a:cxn>
                <a:cxn ang="0">
                  <a:pos x="17" y="53"/>
                </a:cxn>
                <a:cxn ang="0">
                  <a:pos x="16" y="9"/>
                </a:cxn>
                <a:cxn ang="0">
                  <a:pos x="12" y="9"/>
                </a:cxn>
                <a:cxn ang="0">
                  <a:pos x="2" y="0"/>
                </a:cxn>
                <a:cxn ang="0">
                  <a:pos x="25" y="0"/>
                </a:cxn>
                <a:cxn ang="0">
                  <a:pos x="25" y="4"/>
                </a:cxn>
                <a:cxn ang="0">
                  <a:pos x="26" y="50"/>
                </a:cxn>
                <a:cxn ang="0">
                  <a:pos x="27" y="103"/>
                </a:cxn>
                <a:cxn ang="0">
                  <a:pos x="26" y="152"/>
                </a:cxn>
                <a:cxn ang="0">
                  <a:pos x="25" y="199"/>
                </a:cxn>
                <a:cxn ang="0">
                  <a:pos x="25" y="204"/>
                </a:cxn>
                <a:cxn ang="0">
                  <a:pos x="2" y="204"/>
                </a:cxn>
                <a:cxn ang="0">
                  <a:pos x="2" y="199"/>
                </a:cxn>
                <a:cxn ang="0">
                  <a:pos x="1" y="152"/>
                </a:cxn>
                <a:cxn ang="0">
                  <a:pos x="0" y="103"/>
                </a:cxn>
                <a:cxn ang="0">
                  <a:pos x="1" y="50"/>
                </a:cxn>
                <a:cxn ang="0">
                  <a:pos x="2" y="4"/>
                </a:cxn>
                <a:cxn ang="0">
                  <a:pos x="2" y="0"/>
                </a:cxn>
              </a:cxnLst>
              <a:rect l="0" t="0" r="r" b="b"/>
              <a:pathLst>
                <a:path w="27" h="204">
                  <a:moveTo>
                    <a:pt x="12" y="9"/>
                  </a:moveTo>
                  <a:lnTo>
                    <a:pt x="11" y="53"/>
                  </a:lnTo>
                  <a:lnTo>
                    <a:pt x="11" y="150"/>
                  </a:lnTo>
                  <a:lnTo>
                    <a:pt x="13" y="194"/>
                  </a:lnTo>
                  <a:lnTo>
                    <a:pt x="15" y="194"/>
                  </a:lnTo>
                  <a:lnTo>
                    <a:pt x="17" y="150"/>
                  </a:lnTo>
                  <a:lnTo>
                    <a:pt x="17" y="53"/>
                  </a:lnTo>
                  <a:lnTo>
                    <a:pt x="16" y="9"/>
                  </a:lnTo>
                  <a:lnTo>
                    <a:pt x="12" y="9"/>
                  </a:lnTo>
                  <a:close/>
                  <a:moveTo>
                    <a:pt x="2" y="0"/>
                  </a:moveTo>
                  <a:lnTo>
                    <a:pt x="25" y="0"/>
                  </a:lnTo>
                  <a:lnTo>
                    <a:pt x="25" y="4"/>
                  </a:lnTo>
                  <a:lnTo>
                    <a:pt x="26" y="50"/>
                  </a:lnTo>
                  <a:lnTo>
                    <a:pt x="27" y="103"/>
                  </a:lnTo>
                  <a:lnTo>
                    <a:pt x="26" y="152"/>
                  </a:lnTo>
                  <a:lnTo>
                    <a:pt x="25" y="199"/>
                  </a:lnTo>
                  <a:lnTo>
                    <a:pt x="25" y="204"/>
                  </a:lnTo>
                  <a:lnTo>
                    <a:pt x="2" y="204"/>
                  </a:lnTo>
                  <a:lnTo>
                    <a:pt x="2" y="199"/>
                  </a:lnTo>
                  <a:lnTo>
                    <a:pt x="1" y="152"/>
                  </a:lnTo>
                  <a:lnTo>
                    <a:pt x="0" y="103"/>
                  </a:lnTo>
                  <a:lnTo>
                    <a:pt x="1" y="50"/>
                  </a:lnTo>
                  <a:lnTo>
                    <a:pt x="2" y="4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7" name="Freeform 375">
              <a:extLst>
                <a:ext uri="{FF2B5EF4-FFF2-40B4-BE49-F238E27FC236}">
                  <a16:creationId xmlns="" xmlns:a16="http://schemas.microsoft.com/office/drawing/2014/main" id="{9CDBFCE2-1E3A-4AB5-A0AA-B6423873C5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71526" y="3123503"/>
              <a:ext cx="53758" cy="57786"/>
            </a:xfrm>
            <a:custGeom>
              <a:avLst/>
              <a:gdLst/>
              <a:ahLst/>
              <a:cxnLst>
                <a:cxn ang="0">
                  <a:pos x="12" y="11"/>
                </a:cxn>
                <a:cxn ang="0">
                  <a:pos x="12" y="16"/>
                </a:cxn>
                <a:cxn ang="0">
                  <a:pos x="14" y="16"/>
                </a:cxn>
                <a:cxn ang="0">
                  <a:pos x="14" y="11"/>
                </a:cxn>
                <a:cxn ang="0">
                  <a:pos x="12" y="11"/>
                </a:cxn>
                <a:cxn ang="0">
                  <a:pos x="10" y="0"/>
                </a:cxn>
                <a:cxn ang="0">
                  <a:pos x="16" y="0"/>
                </a:cxn>
                <a:cxn ang="0">
                  <a:pos x="24" y="4"/>
                </a:cxn>
                <a:cxn ang="0">
                  <a:pos x="24" y="25"/>
                </a:cxn>
                <a:cxn ang="0">
                  <a:pos x="0" y="25"/>
                </a:cxn>
                <a:cxn ang="0">
                  <a:pos x="1" y="20"/>
                </a:cxn>
                <a:cxn ang="0">
                  <a:pos x="1" y="4"/>
                </a:cxn>
                <a:cxn ang="0">
                  <a:pos x="10" y="0"/>
                </a:cxn>
              </a:cxnLst>
              <a:rect l="0" t="0" r="r" b="b"/>
              <a:pathLst>
                <a:path w="24" h="25">
                  <a:moveTo>
                    <a:pt x="12" y="11"/>
                  </a:moveTo>
                  <a:lnTo>
                    <a:pt x="12" y="16"/>
                  </a:lnTo>
                  <a:lnTo>
                    <a:pt x="14" y="16"/>
                  </a:lnTo>
                  <a:lnTo>
                    <a:pt x="14" y="11"/>
                  </a:lnTo>
                  <a:lnTo>
                    <a:pt x="12" y="11"/>
                  </a:lnTo>
                  <a:close/>
                  <a:moveTo>
                    <a:pt x="10" y="0"/>
                  </a:moveTo>
                  <a:lnTo>
                    <a:pt x="16" y="0"/>
                  </a:lnTo>
                  <a:lnTo>
                    <a:pt x="24" y="4"/>
                  </a:lnTo>
                  <a:lnTo>
                    <a:pt x="24" y="25"/>
                  </a:lnTo>
                  <a:lnTo>
                    <a:pt x="0" y="25"/>
                  </a:lnTo>
                  <a:lnTo>
                    <a:pt x="1" y="20"/>
                  </a:lnTo>
                  <a:lnTo>
                    <a:pt x="1" y="4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C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8" name="Freeform 376">
              <a:extLst>
                <a:ext uri="{FF2B5EF4-FFF2-40B4-BE49-F238E27FC236}">
                  <a16:creationId xmlns="" xmlns:a16="http://schemas.microsoft.com/office/drawing/2014/main" id="{99357283-FD88-46E0-9DFA-948B3D75DF8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3765" y="3613525"/>
              <a:ext cx="51519" cy="8552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3" y="0"/>
                </a:cxn>
                <a:cxn ang="0">
                  <a:pos x="22" y="6"/>
                </a:cxn>
                <a:cxn ang="0">
                  <a:pos x="19" y="33"/>
                </a:cxn>
                <a:cxn ang="0">
                  <a:pos x="19" y="37"/>
                </a:cxn>
                <a:cxn ang="0">
                  <a:pos x="4" y="37"/>
                </a:cxn>
                <a:cxn ang="0">
                  <a:pos x="4" y="33"/>
                </a:cxn>
                <a:cxn ang="0">
                  <a:pos x="1" y="6"/>
                </a:cxn>
                <a:cxn ang="0">
                  <a:pos x="0" y="0"/>
                </a:cxn>
              </a:cxnLst>
              <a:rect l="0" t="0" r="r" b="b"/>
              <a:pathLst>
                <a:path w="23" h="37">
                  <a:moveTo>
                    <a:pt x="0" y="0"/>
                  </a:moveTo>
                  <a:lnTo>
                    <a:pt x="23" y="0"/>
                  </a:lnTo>
                  <a:lnTo>
                    <a:pt x="22" y="6"/>
                  </a:lnTo>
                  <a:lnTo>
                    <a:pt x="19" y="33"/>
                  </a:lnTo>
                  <a:lnTo>
                    <a:pt x="19" y="37"/>
                  </a:lnTo>
                  <a:lnTo>
                    <a:pt x="4" y="37"/>
                  </a:lnTo>
                  <a:lnTo>
                    <a:pt x="4" y="33"/>
                  </a:lnTo>
                  <a:lnTo>
                    <a:pt x="1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9" name="Rectangle 377">
              <a:extLst>
                <a:ext uri="{FF2B5EF4-FFF2-40B4-BE49-F238E27FC236}">
                  <a16:creationId xmlns="" xmlns:a16="http://schemas.microsoft.com/office/drawing/2014/main" id="{03619660-7D00-48A0-8C4D-E30BF81723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0486" y="3375448"/>
              <a:ext cx="33600" cy="23114"/>
            </a:xfrm>
            <a:prstGeom prst="rect">
              <a:avLst/>
            </a:prstGeom>
            <a:solidFill>
              <a:srgbClr val="C00000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0" name="Freeform 378">
              <a:extLst>
                <a:ext uri="{FF2B5EF4-FFF2-40B4-BE49-F238E27FC236}">
                  <a16:creationId xmlns="" xmlns:a16="http://schemas.microsoft.com/office/drawing/2014/main" id="{B512955D-B371-4EF1-A1EC-49762F1FEE0F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0167" y="3160486"/>
              <a:ext cx="60479" cy="198782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27" y="0"/>
                </a:cxn>
                <a:cxn ang="0">
                  <a:pos x="27" y="9"/>
                </a:cxn>
                <a:cxn ang="0">
                  <a:pos x="21" y="9"/>
                </a:cxn>
                <a:cxn ang="0">
                  <a:pos x="10" y="20"/>
                </a:cxn>
                <a:cxn ang="0">
                  <a:pos x="10" y="86"/>
                </a:cxn>
                <a:cxn ang="0">
                  <a:pos x="0" y="86"/>
                </a:cxn>
                <a:cxn ang="0">
                  <a:pos x="0" y="15"/>
                </a:cxn>
                <a:cxn ang="0">
                  <a:pos x="18" y="0"/>
                </a:cxn>
              </a:cxnLst>
              <a:rect l="0" t="0" r="r" b="b"/>
              <a:pathLst>
                <a:path w="27" h="86">
                  <a:moveTo>
                    <a:pt x="18" y="0"/>
                  </a:moveTo>
                  <a:lnTo>
                    <a:pt x="27" y="0"/>
                  </a:lnTo>
                  <a:lnTo>
                    <a:pt x="27" y="9"/>
                  </a:lnTo>
                  <a:lnTo>
                    <a:pt x="21" y="9"/>
                  </a:lnTo>
                  <a:lnTo>
                    <a:pt x="10" y="20"/>
                  </a:lnTo>
                  <a:lnTo>
                    <a:pt x="10" y="86"/>
                  </a:lnTo>
                  <a:lnTo>
                    <a:pt x="0" y="86"/>
                  </a:lnTo>
                  <a:lnTo>
                    <a:pt x="0" y="15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C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2" name="Rectangle 379">
              <a:extLst>
                <a:ext uri="{FF2B5EF4-FFF2-40B4-BE49-F238E27FC236}">
                  <a16:creationId xmlns="" xmlns:a16="http://schemas.microsoft.com/office/drawing/2014/main" id="{25D13552-8ED3-4B71-A1E1-DE5999BCF1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4982" y="3072652"/>
              <a:ext cx="250872" cy="23114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3" name="Rectangle 380">
              <a:extLst>
                <a:ext uri="{FF2B5EF4-FFF2-40B4-BE49-F238E27FC236}">
                  <a16:creationId xmlns="" xmlns:a16="http://schemas.microsoft.com/office/drawing/2014/main" id="{24A689DE-F4F8-4414-AF1E-809CB8E603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4982" y="3125814"/>
              <a:ext cx="405428" cy="25426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5" name="Rectangle 381">
              <a:extLst>
                <a:ext uri="{FF2B5EF4-FFF2-40B4-BE49-F238E27FC236}">
                  <a16:creationId xmlns="" xmlns:a16="http://schemas.microsoft.com/office/drawing/2014/main" id="{AA6D100D-3BB7-4ECB-9D59-0721E9ADF0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4982" y="3174355"/>
              <a:ext cx="376309" cy="23114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6" name="Rectangle 382">
              <a:extLst>
                <a:ext uri="{FF2B5EF4-FFF2-40B4-BE49-F238E27FC236}">
                  <a16:creationId xmlns="" xmlns:a16="http://schemas.microsoft.com/office/drawing/2014/main" id="{D6FC4372-0959-49CC-BDB6-B21E697642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0503" y="3243697"/>
              <a:ext cx="403188" cy="23114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7" name="Rectangle 383">
              <a:extLst>
                <a:ext uri="{FF2B5EF4-FFF2-40B4-BE49-F238E27FC236}">
                  <a16:creationId xmlns="" xmlns:a16="http://schemas.microsoft.com/office/drawing/2014/main" id="{EB465011-4D27-4A24-B467-ED83303229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0503" y="3292236"/>
              <a:ext cx="403188" cy="23114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7" name="Rectangle 384">
              <a:extLst>
                <a:ext uri="{FF2B5EF4-FFF2-40B4-BE49-F238E27FC236}">
                  <a16:creationId xmlns="" xmlns:a16="http://schemas.microsoft.com/office/drawing/2014/main" id="{AC034FEE-D456-4667-AF51-9E9564A1A3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0503" y="3338465"/>
              <a:ext cx="403188" cy="23114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8" name="Rectangle 385">
              <a:extLst>
                <a:ext uri="{FF2B5EF4-FFF2-40B4-BE49-F238E27FC236}">
                  <a16:creationId xmlns="" xmlns:a16="http://schemas.microsoft.com/office/drawing/2014/main" id="{E01BEB59-B6D3-42F0-94B2-B8B6709061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0503" y="3384693"/>
              <a:ext cx="403188" cy="23114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9" name="Rectangle 386">
              <a:extLst>
                <a:ext uri="{FF2B5EF4-FFF2-40B4-BE49-F238E27FC236}">
                  <a16:creationId xmlns="" xmlns:a16="http://schemas.microsoft.com/office/drawing/2014/main" id="{423286FE-7B43-4D14-8AE6-3472A56016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0503" y="3447103"/>
              <a:ext cx="400948" cy="23114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0" name="Rectangle 387">
              <a:extLst>
                <a:ext uri="{FF2B5EF4-FFF2-40B4-BE49-F238E27FC236}">
                  <a16:creationId xmlns="" xmlns:a16="http://schemas.microsoft.com/office/drawing/2014/main" id="{909F039F-10EF-46D4-9E5B-0E94940533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0503" y="3493331"/>
              <a:ext cx="400948" cy="23114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1" name="Rectangle 388">
              <a:extLst>
                <a:ext uri="{FF2B5EF4-FFF2-40B4-BE49-F238E27FC236}">
                  <a16:creationId xmlns="" xmlns:a16="http://schemas.microsoft.com/office/drawing/2014/main" id="{6B563290-A9E1-45FC-A248-A70D7C3645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0503" y="3541870"/>
              <a:ext cx="356150" cy="23114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2" name="Rectangle 389">
              <a:extLst>
                <a:ext uri="{FF2B5EF4-FFF2-40B4-BE49-F238E27FC236}">
                  <a16:creationId xmlns="" xmlns:a16="http://schemas.microsoft.com/office/drawing/2014/main" id="{6A4247AB-2DD1-4FF1-9D8F-632BEE2DE5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0503" y="3627393"/>
              <a:ext cx="116476" cy="23114"/>
            </a:xfrm>
            <a:prstGeom prst="rect">
              <a:avLst/>
            </a:prstGeom>
            <a:solidFill>
              <a:srgbClr val="C00000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3730118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Диаграмма 21"/>
          <p:cNvGraphicFramePr/>
          <p:nvPr>
            <p:extLst>
              <p:ext uri="{D42A27DB-BD31-4B8C-83A1-F6EECF244321}">
                <p14:modId xmlns:p14="http://schemas.microsoft.com/office/powerpoint/2010/main" val="492113961"/>
              </p:ext>
            </p:extLst>
          </p:nvPr>
        </p:nvGraphicFramePr>
        <p:xfrm>
          <a:off x="-252318" y="1932391"/>
          <a:ext cx="7724349" cy="18533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340242" y="4100521"/>
            <a:ext cx="11383128" cy="553998"/>
          </a:xfrm>
          <a:prstGeom prst="rect">
            <a:avLst/>
          </a:prstGeom>
          <a:solidFill>
            <a:srgbClr val="D9D9D9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 kern="0">
              <a:ln>
                <a:solidFill>
                  <a:srgbClr val="E8E8E8"/>
                </a:solidFill>
              </a:ln>
              <a:solidFill>
                <a:srgbClr val="E8E8E8"/>
              </a:solidFill>
              <a:sym typeface="Arial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-100183" y="1758238"/>
            <a:ext cx="189334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kern="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  <a:sym typeface="Arial"/>
              </a:rPr>
              <a:t>Круглосуточный</a:t>
            </a:r>
          </a:p>
          <a:p>
            <a:pPr algn="ctr"/>
            <a:r>
              <a:rPr lang="ru-RU" sz="1100" kern="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  <a:sym typeface="Arial"/>
              </a:rPr>
              <a:t>стационар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02126" y="2289678"/>
            <a:ext cx="189334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kern="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  <a:sym typeface="Arial"/>
              </a:rPr>
              <a:t>Дневной</a:t>
            </a:r>
          </a:p>
          <a:p>
            <a:pPr algn="ctr"/>
            <a:r>
              <a:rPr lang="ru-RU" sz="1100" kern="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  <a:sym typeface="Arial"/>
              </a:rPr>
              <a:t>стационар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07698" y="953764"/>
            <a:ext cx="34325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600" b="1"/>
            </a:lvl1pPr>
          </a:lstStyle>
          <a:p>
            <a:r>
              <a:rPr lang="ru-RU" sz="1400" dirty="0">
                <a:sym typeface="Arial"/>
              </a:rPr>
              <a:t>КОЛИЧЕСТВО ПРИМЕНЯЕМЫХ КСГ ПО ПРОФИЛЮ «ОНКОЛОГИЯ»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97422" y="3635636"/>
            <a:ext cx="9466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kern="0" dirty="0">
                <a:solidFill>
                  <a:srgbClr val="000000"/>
                </a:solidFill>
                <a:cs typeface="Arial"/>
                <a:sym typeface="Arial"/>
              </a:rPr>
              <a:t>2018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149718" y="3635636"/>
            <a:ext cx="9466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kern="0" dirty="0">
                <a:solidFill>
                  <a:srgbClr val="000000"/>
                </a:solidFill>
                <a:cs typeface="Arial"/>
                <a:sym typeface="Arial"/>
              </a:rPr>
              <a:t>2018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38982" y="3635636"/>
            <a:ext cx="9466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kern="0" dirty="0">
                <a:solidFill>
                  <a:srgbClr val="000000"/>
                </a:solidFill>
                <a:cs typeface="Arial"/>
                <a:sym typeface="Arial"/>
              </a:rPr>
              <a:t>2019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744763" y="3635636"/>
            <a:ext cx="9466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kern="0" dirty="0">
                <a:solidFill>
                  <a:srgbClr val="000000"/>
                </a:solidFill>
                <a:cs typeface="Arial"/>
                <a:sym typeface="Arial"/>
              </a:rPr>
              <a:t>2019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20398" y="4100520"/>
            <a:ext cx="96135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kern="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  <a:sym typeface="Arial"/>
              </a:rPr>
              <a:t>УВЕЛИЧЕНИЕ ЧИСЛА СХЕМ ЛЕКАРСТВЕННОЙ ТЕРАПИИ ПОЗВОЛЯЕТ ОБЕСПЕЧИТЬ </a:t>
            </a:r>
          </a:p>
          <a:p>
            <a:pPr algn="ctr"/>
            <a:r>
              <a:rPr lang="ru-RU" sz="1400" b="1" kern="0" dirty="0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  <a:sym typeface="Arial"/>
              </a:rPr>
              <a:t>ИНДИВИДУАЛЬНЫЙ ПОДХОД В ЛЕЧЕНИИ КАЖДОГО ПАЦИЕНТА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14130" y="3038061"/>
            <a:ext cx="15060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ym typeface="Arial"/>
              </a:rPr>
              <a:t>425 </a:t>
            </a:r>
          </a:p>
          <a:p>
            <a:r>
              <a:rPr lang="ru-RU" b="1" dirty="0">
                <a:sym typeface="Arial"/>
              </a:rPr>
              <a:t>СХЕМ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304347" y="1883434"/>
            <a:ext cx="15060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ym typeface="Arial"/>
              </a:rPr>
              <a:t>1 046</a:t>
            </a:r>
          </a:p>
          <a:p>
            <a:r>
              <a:rPr lang="ru-RU" b="1" dirty="0">
                <a:sym typeface="Arial"/>
              </a:rPr>
              <a:t>СХЕМ</a:t>
            </a:r>
          </a:p>
        </p:txBody>
      </p:sp>
      <p:sp>
        <p:nvSpPr>
          <p:cNvPr id="14" name="TextBox 13"/>
          <p:cNvSpPr txBox="1"/>
          <p:nvPr/>
        </p:nvSpPr>
        <p:spPr>
          <a:xfrm rot="16200000">
            <a:off x="4670820" y="2084678"/>
            <a:ext cx="16968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kern="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  <a:sym typeface="Arial"/>
              </a:rPr>
              <a:t>В 2,5 РАЗА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08524" y="1061486"/>
            <a:ext cx="34660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ym typeface="Arial"/>
              </a:rPr>
              <a:t>КОЛИЧЕСТВО ПРИМЕНЯЕМЫХ КСГ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3995" y="3023161"/>
            <a:ext cx="7987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kern="0" dirty="0">
                <a:solidFill>
                  <a:srgbClr val="FFFFFF"/>
                </a:solidFill>
                <a:latin typeface="Segoe UI" pitchFamily="34" charset="0"/>
                <a:ea typeface="Segoe UI" pitchFamily="34" charset="0"/>
                <a:cs typeface="Segoe UI" pitchFamily="34" charset="0"/>
                <a:sym typeface="Arial"/>
              </a:rPr>
              <a:t>359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89118" y="3062237"/>
            <a:ext cx="872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1200" b="1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r>
              <a:rPr lang="ru-RU" kern="0" dirty="0">
                <a:solidFill>
                  <a:srgbClr val="FFFFFF"/>
                </a:solidFill>
                <a:sym typeface="Arial"/>
              </a:rPr>
              <a:t>359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59648" y="3220924"/>
            <a:ext cx="7987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kern="0" dirty="0">
                <a:solidFill>
                  <a:srgbClr val="FFFFFF"/>
                </a:solidFill>
                <a:latin typeface="Segoe UI" pitchFamily="34" charset="0"/>
                <a:ea typeface="Segoe UI" pitchFamily="34" charset="0"/>
                <a:cs typeface="Segoe UI" pitchFamily="34" charset="0"/>
                <a:sym typeface="Arial"/>
              </a:rPr>
              <a:t>343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149718" y="3302967"/>
            <a:ext cx="7987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kern="0" dirty="0">
                <a:solidFill>
                  <a:srgbClr val="FFFFFF"/>
                </a:solidFill>
                <a:latin typeface="Segoe UI" pitchFamily="34" charset="0"/>
                <a:ea typeface="Segoe UI" pitchFamily="34" charset="0"/>
                <a:cs typeface="Segoe UI" pitchFamily="34" charset="0"/>
                <a:sym typeface="Arial"/>
              </a:rPr>
              <a:t>134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2697022" y="3179695"/>
            <a:ext cx="7987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kern="0" dirty="0">
                <a:solidFill>
                  <a:srgbClr val="FFFFFF"/>
                </a:solidFill>
                <a:latin typeface="Segoe UI" pitchFamily="34" charset="0"/>
                <a:ea typeface="Segoe UI" pitchFamily="34" charset="0"/>
                <a:cs typeface="Segoe UI" pitchFamily="34" charset="0"/>
                <a:sym typeface="Arial"/>
              </a:rPr>
              <a:t>150</a:t>
            </a:r>
          </a:p>
        </p:txBody>
      </p:sp>
      <p:sp>
        <p:nvSpPr>
          <p:cNvPr id="53" name="Прямоугольник 52">
            <a:extLst>
              <a:ext uri="{FF2B5EF4-FFF2-40B4-BE49-F238E27FC236}">
                <a16:creationId xmlns="" xmlns:a16="http://schemas.microsoft.com/office/drawing/2014/main" id="{66F3E6EF-DF4A-40B1-AC4D-C61C41678DF4}"/>
              </a:ext>
            </a:extLst>
          </p:cNvPr>
          <p:cNvSpPr/>
          <p:nvPr/>
        </p:nvSpPr>
        <p:spPr>
          <a:xfrm>
            <a:off x="4051763" y="4821649"/>
            <a:ext cx="336430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/>
              <a:t>Принцип </a:t>
            </a:r>
            <a:r>
              <a:rPr lang="ru-RU" sz="1600" b="1" dirty="0"/>
              <a:t>«двух ключей» </a:t>
            </a:r>
            <a:r>
              <a:rPr lang="ru-RU" sz="1600" dirty="0"/>
              <a:t>при формировании тарифов</a:t>
            </a:r>
          </a:p>
        </p:txBody>
      </p:sp>
      <p:sp>
        <p:nvSpPr>
          <p:cNvPr id="54" name="Прямоугольник 53">
            <a:extLst>
              <a:ext uri="{FF2B5EF4-FFF2-40B4-BE49-F238E27FC236}">
                <a16:creationId xmlns="" xmlns:a16="http://schemas.microsoft.com/office/drawing/2014/main" id="{13F9D6FB-91E5-4C53-A6F4-3F51BEE4C021}"/>
              </a:ext>
            </a:extLst>
          </p:cNvPr>
          <p:cNvSpPr/>
          <p:nvPr/>
        </p:nvSpPr>
        <p:spPr>
          <a:xfrm>
            <a:off x="330790" y="4909390"/>
            <a:ext cx="1131400" cy="4001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>
            <a:spAutoFit/>
          </a:bodyPr>
          <a:lstStyle/>
          <a:p>
            <a:r>
              <a:rPr lang="ru-RU" sz="2000" b="1" dirty="0"/>
              <a:t>2018 год</a:t>
            </a:r>
          </a:p>
        </p:txBody>
      </p:sp>
      <p:sp>
        <p:nvSpPr>
          <p:cNvPr id="55" name="Прямоугольник 54">
            <a:extLst>
              <a:ext uri="{FF2B5EF4-FFF2-40B4-BE49-F238E27FC236}">
                <a16:creationId xmlns="" xmlns:a16="http://schemas.microsoft.com/office/drawing/2014/main" id="{17B85B98-16D4-4B8A-BB35-10AE91253179}"/>
              </a:ext>
            </a:extLst>
          </p:cNvPr>
          <p:cNvSpPr/>
          <p:nvPr/>
        </p:nvSpPr>
        <p:spPr>
          <a:xfrm>
            <a:off x="9620323" y="4905380"/>
            <a:ext cx="1131400" cy="4001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>
            <a:spAutoFit/>
          </a:bodyPr>
          <a:lstStyle/>
          <a:p>
            <a:r>
              <a:rPr lang="ru-RU" sz="2000" b="1" dirty="0"/>
              <a:t>2019 год</a:t>
            </a:r>
          </a:p>
        </p:txBody>
      </p:sp>
      <p:sp>
        <p:nvSpPr>
          <p:cNvPr id="56" name="Стрелка: вправо 43">
            <a:extLst>
              <a:ext uri="{FF2B5EF4-FFF2-40B4-BE49-F238E27FC236}">
                <a16:creationId xmlns="" xmlns:a16="http://schemas.microsoft.com/office/drawing/2014/main" id="{ECA5032C-B369-42C6-B545-4FCA1969848B}"/>
              </a:ext>
            </a:extLst>
          </p:cNvPr>
          <p:cNvSpPr/>
          <p:nvPr/>
        </p:nvSpPr>
        <p:spPr>
          <a:xfrm>
            <a:off x="4192672" y="5589651"/>
            <a:ext cx="3558998" cy="666368"/>
          </a:xfrm>
          <a:prstGeom prst="rightArrow">
            <a:avLst>
              <a:gd name="adj1" fmla="val 44805"/>
              <a:gd name="adj2" fmla="val 70779"/>
            </a:avLst>
          </a:prstGeom>
          <a:gradFill flip="none" rotWithShape="1">
            <a:gsLst>
              <a:gs pos="35000">
                <a:srgbClr val="C00000"/>
              </a:gs>
              <a:gs pos="99000">
                <a:schemeClr val="bg1"/>
              </a:gs>
              <a:gs pos="57000">
                <a:schemeClr val="tx1">
                  <a:lumMod val="85000"/>
                  <a:lumOff val="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Прямоугольник 62">
            <a:extLst>
              <a:ext uri="{FF2B5EF4-FFF2-40B4-BE49-F238E27FC236}">
                <a16:creationId xmlns="" xmlns:a16="http://schemas.microsoft.com/office/drawing/2014/main" id="{6E62DB53-303A-4D24-9899-10436DDD1216}"/>
              </a:ext>
            </a:extLst>
          </p:cNvPr>
          <p:cNvSpPr/>
          <p:nvPr/>
        </p:nvSpPr>
        <p:spPr>
          <a:xfrm>
            <a:off x="9595904" y="5424100"/>
            <a:ext cx="427998" cy="288000"/>
          </a:xfrm>
          <a:prstGeom prst="rect">
            <a:avLst/>
          </a:prstGeom>
          <a:solidFill>
            <a:srgbClr val="C0000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69" name="Прямоугольник 68">
            <a:extLst>
              <a:ext uri="{FF2B5EF4-FFF2-40B4-BE49-F238E27FC236}">
                <a16:creationId xmlns="" xmlns:a16="http://schemas.microsoft.com/office/drawing/2014/main" id="{F067E547-C4AF-4660-8B40-9FD5BD573C1B}"/>
              </a:ext>
            </a:extLst>
          </p:cNvPr>
          <p:cNvSpPr/>
          <p:nvPr/>
        </p:nvSpPr>
        <p:spPr>
          <a:xfrm>
            <a:off x="10104978" y="5473522"/>
            <a:ext cx="1524776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1500" dirty="0"/>
              <a:t>Обеспеченность</a:t>
            </a:r>
          </a:p>
        </p:txBody>
      </p:sp>
      <p:sp>
        <p:nvSpPr>
          <p:cNvPr id="70" name="Прямоугольник 69">
            <a:extLst>
              <a:ext uri="{FF2B5EF4-FFF2-40B4-BE49-F238E27FC236}">
                <a16:creationId xmlns="" xmlns:a16="http://schemas.microsoft.com/office/drawing/2014/main" id="{C3638B23-19B1-4CDA-9C18-1AF1438A3B04}"/>
              </a:ext>
            </a:extLst>
          </p:cNvPr>
          <p:cNvSpPr/>
          <p:nvPr/>
        </p:nvSpPr>
        <p:spPr>
          <a:xfrm>
            <a:off x="10104978" y="5801889"/>
            <a:ext cx="1481496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1500" dirty="0"/>
              <a:t>Соизмеримость</a:t>
            </a:r>
          </a:p>
        </p:txBody>
      </p:sp>
      <p:sp>
        <p:nvSpPr>
          <p:cNvPr id="71" name="Прямоугольник 70">
            <a:extLst>
              <a:ext uri="{FF2B5EF4-FFF2-40B4-BE49-F238E27FC236}">
                <a16:creationId xmlns="" xmlns:a16="http://schemas.microsoft.com/office/drawing/2014/main" id="{8D0EFC21-F4EE-49B8-9F60-AF012A2EC5C8}"/>
              </a:ext>
            </a:extLst>
          </p:cNvPr>
          <p:cNvSpPr/>
          <p:nvPr/>
        </p:nvSpPr>
        <p:spPr>
          <a:xfrm>
            <a:off x="10104978" y="6130256"/>
            <a:ext cx="1618392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1500" dirty="0"/>
              <a:t>Единообразность</a:t>
            </a:r>
          </a:p>
        </p:txBody>
      </p:sp>
      <p:sp>
        <p:nvSpPr>
          <p:cNvPr id="72" name="Прямоугольник 71">
            <a:extLst>
              <a:ext uri="{FF2B5EF4-FFF2-40B4-BE49-F238E27FC236}">
                <a16:creationId xmlns="" xmlns:a16="http://schemas.microsoft.com/office/drawing/2014/main" id="{FF844EAA-BE7E-48E2-B6E1-7B5AFFE100AD}"/>
              </a:ext>
            </a:extLst>
          </p:cNvPr>
          <p:cNvSpPr/>
          <p:nvPr/>
        </p:nvSpPr>
        <p:spPr>
          <a:xfrm>
            <a:off x="9595904" y="5785505"/>
            <a:ext cx="427998" cy="288000"/>
          </a:xfrm>
          <a:prstGeom prst="rect">
            <a:avLst/>
          </a:prstGeom>
          <a:solidFill>
            <a:schemeClr val="bg1">
              <a:lumMod val="5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73" name="Прямоугольник 72">
            <a:extLst>
              <a:ext uri="{FF2B5EF4-FFF2-40B4-BE49-F238E27FC236}">
                <a16:creationId xmlns="" xmlns:a16="http://schemas.microsoft.com/office/drawing/2014/main" id="{1270E530-51DF-4BCF-8609-32F81C45368C}"/>
              </a:ext>
            </a:extLst>
          </p:cNvPr>
          <p:cNvSpPr/>
          <p:nvPr/>
        </p:nvSpPr>
        <p:spPr>
          <a:xfrm>
            <a:off x="9595904" y="6146911"/>
            <a:ext cx="427998" cy="28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88" name="Прямоугольник 87">
            <a:extLst>
              <a:ext uri="{FF2B5EF4-FFF2-40B4-BE49-F238E27FC236}">
                <a16:creationId xmlns="" xmlns:a16="http://schemas.microsoft.com/office/drawing/2014/main" id="{323B81BB-2475-48AD-8D25-114FE729F9E9}"/>
              </a:ext>
            </a:extLst>
          </p:cNvPr>
          <p:cNvSpPr/>
          <p:nvPr/>
        </p:nvSpPr>
        <p:spPr>
          <a:xfrm>
            <a:off x="330790" y="5422008"/>
            <a:ext cx="427998" cy="288000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89" name="Прямоугольник 88">
            <a:extLst>
              <a:ext uri="{FF2B5EF4-FFF2-40B4-BE49-F238E27FC236}">
                <a16:creationId xmlns="" xmlns:a16="http://schemas.microsoft.com/office/drawing/2014/main" id="{6E16B984-0C50-43F9-B967-077C9B5E8522}"/>
              </a:ext>
            </a:extLst>
          </p:cNvPr>
          <p:cNvSpPr/>
          <p:nvPr/>
        </p:nvSpPr>
        <p:spPr>
          <a:xfrm>
            <a:off x="330790" y="5783413"/>
            <a:ext cx="427998" cy="288000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90" name="Прямоугольник 89">
            <a:extLst>
              <a:ext uri="{FF2B5EF4-FFF2-40B4-BE49-F238E27FC236}">
                <a16:creationId xmlns="" xmlns:a16="http://schemas.microsoft.com/office/drawing/2014/main" id="{4CBD2EA9-4AC5-44A9-A78C-7535D1808DC8}"/>
              </a:ext>
            </a:extLst>
          </p:cNvPr>
          <p:cNvSpPr/>
          <p:nvPr/>
        </p:nvSpPr>
        <p:spPr>
          <a:xfrm>
            <a:off x="330790" y="6144819"/>
            <a:ext cx="427998" cy="28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91" name="Прямоугольник 90">
            <a:extLst>
              <a:ext uri="{FF2B5EF4-FFF2-40B4-BE49-F238E27FC236}">
                <a16:creationId xmlns="" xmlns:a16="http://schemas.microsoft.com/office/drawing/2014/main" id="{B7D2B705-82FE-4C2F-B136-B457FF212737}"/>
              </a:ext>
            </a:extLst>
          </p:cNvPr>
          <p:cNvSpPr/>
          <p:nvPr/>
        </p:nvSpPr>
        <p:spPr>
          <a:xfrm>
            <a:off x="860910" y="5466228"/>
            <a:ext cx="1352614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500" dirty="0"/>
              <a:t>Заниженность</a:t>
            </a:r>
          </a:p>
        </p:txBody>
      </p:sp>
      <p:sp>
        <p:nvSpPr>
          <p:cNvPr id="92" name="Прямоугольник 91">
            <a:extLst>
              <a:ext uri="{FF2B5EF4-FFF2-40B4-BE49-F238E27FC236}">
                <a16:creationId xmlns="" xmlns:a16="http://schemas.microsoft.com/office/drawing/2014/main" id="{6BCDAB2D-DE86-4293-9364-35DAFFFD85B1}"/>
              </a:ext>
            </a:extLst>
          </p:cNvPr>
          <p:cNvSpPr/>
          <p:nvPr/>
        </p:nvSpPr>
        <p:spPr>
          <a:xfrm>
            <a:off x="860910" y="5794595"/>
            <a:ext cx="1413657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1500" dirty="0"/>
              <a:t>Разнородность</a:t>
            </a:r>
          </a:p>
        </p:txBody>
      </p:sp>
      <p:sp>
        <p:nvSpPr>
          <p:cNvPr id="93" name="Прямоугольник 92">
            <a:extLst>
              <a:ext uri="{FF2B5EF4-FFF2-40B4-BE49-F238E27FC236}">
                <a16:creationId xmlns="" xmlns:a16="http://schemas.microsoft.com/office/drawing/2014/main" id="{73D3C7D8-2343-44D3-BB0C-2DB99DF4423A}"/>
              </a:ext>
            </a:extLst>
          </p:cNvPr>
          <p:cNvSpPr/>
          <p:nvPr/>
        </p:nvSpPr>
        <p:spPr>
          <a:xfrm>
            <a:off x="838982" y="6122962"/>
            <a:ext cx="1737976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1500" dirty="0"/>
              <a:t>Индивидуальность</a:t>
            </a:r>
          </a:p>
        </p:txBody>
      </p:sp>
      <p:sp>
        <p:nvSpPr>
          <p:cNvPr id="94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484200"/>
            <a:ext cx="2743200" cy="365125"/>
          </a:xfrm>
        </p:spPr>
        <p:txBody>
          <a:bodyPr/>
          <a:lstStyle/>
          <a:p>
            <a:fld id="{7CAC48D7-4F4B-4B04-BC17-41C34ED25E82}" type="slidenum">
              <a:rPr lang="ru-RU" b="1" smtClean="0"/>
              <a:t>5</a:t>
            </a:fld>
            <a:r>
              <a:rPr lang="ru-RU" b="1" dirty="0"/>
              <a:t>   </a:t>
            </a:r>
          </a:p>
        </p:txBody>
      </p:sp>
      <p:pic>
        <p:nvPicPr>
          <p:cNvPr id="60" name="Picture 2" descr="http://www.ffoms.ru/bitrix/templates/ffoms/images/logo3.png">
            <a:extLst>
              <a:ext uri="{FF2B5EF4-FFF2-40B4-BE49-F238E27FC236}">
                <a16:creationId xmlns="" xmlns:a16="http://schemas.microsoft.com/office/drawing/2014/main" id="{9FEFCCD4-3D39-4E62-B1C6-10EF7D0632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2812" y="201872"/>
            <a:ext cx="2220558" cy="418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1" name="Прямая соединительная линия 60">
            <a:extLst>
              <a:ext uri="{FF2B5EF4-FFF2-40B4-BE49-F238E27FC236}">
                <a16:creationId xmlns="" xmlns:a16="http://schemas.microsoft.com/office/drawing/2014/main" id="{2B4A255A-E60B-4763-9044-13EE96F11CD5}"/>
              </a:ext>
            </a:extLst>
          </p:cNvPr>
          <p:cNvCxnSpPr>
            <a:cxnSpLocks/>
          </p:cNvCxnSpPr>
          <p:nvPr/>
        </p:nvCxnSpPr>
        <p:spPr>
          <a:xfrm>
            <a:off x="340242" y="751809"/>
            <a:ext cx="11383128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2" name="Прямоугольник 61">
            <a:extLst>
              <a:ext uri="{FF2B5EF4-FFF2-40B4-BE49-F238E27FC236}">
                <a16:creationId xmlns="" xmlns:a16="http://schemas.microsoft.com/office/drawing/2014/main" id="{BACC644E-F932-41F9-B815-9B4860C69D65}"/>
              </a:ext>
            </a:extLst>
          </p:cNvPr>
          <p:cNvSpPr/>
          <p:nvPr/>
        </p:nvSpPr>
        <p:spPr>
          <a:xfrm>
            <a:off x="276557" y="267573"/>
            <a:ext cx="89237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СОВЕРШЕНСТВОВАНИЕ МОДЕЛИ КЛИНИКО-СТАТИСТИЧЕСКИХ ГРУПП ЗАБОЛЕВАНИЙ В 2019 ГОДУ</a:t>
            </a:r>
          </a:p>
        </p:txBody>
      </p:sp>
      <p:cxnSp>
        <p:nvCxnSpPr>
          <p:cNvPr id="64" name="Прямая со стрелкой 63">
            <a:extLst>
              <a:ext uri="{FF2B5EF4-FFF2-40B4-BE49-F238E27FC236}">
                <a16:creationId xmlns="" xmlns:a16="http://schemas.microsoft.com/office/drawing/2014/main" id="{B11408C5-251B-42B5-BDB4-B791C9C7ADA8}"/>
              </a:ext>
            </a:extLst>
          </p:cNvPr>
          <p:cNvCxnSpPr>
            <a:cxnSpLocks/>
          </p:cNvCxnSpPr>
          <p:nvPr/>
        </p:nvCxnSpPr>
        <p:spPr>
          <a:xfrm flipV="1">
            <a:off x="5781822" y="1479723"/>
            <a:ext cx="0" cy="209574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7" name="Диаграмма 56">
            <a:extLst>
              <a:ext uri="{FF2B5EF4-FFF2-40B4-BE49-F238E27FC236}">
                <a16:creationId xmlns="" xmlns:a16="http://schemas.microsoft.com/office/drawing/2014/main" id="{712F493D-5F14-44E9-BC1A-E57B1B2C217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46053879"/>
              </p:ext>
            </p:extLst>
          </p:nvPr>
        </p:nvGraphicFramePr>
        <p:xfrm>
          <a:off x="7836095" y="1437999"/>
          <a:ext cx="7523839" cy="21815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58" name="TextBox 57">
            <a:extLst>
              <a:ext uri="{FF2B5EF4-FFF2-40B4-BE49-F238E27FC236}">
                <a16:creationId xmlns="" xmlns:a16="http://schemas.microsoft.com/office/drawing/2014/main" id="{92A4F8F0-6874-4E74-8546-77FD9AECCAEE}"/>
              </a:ext>
            </a:extLst>
          </p:cNvPr>
          <p:cNvSpPr txBox="1"/>
          <p:nvPr/>
        </p:nvSpPr>
        <p:spPr>
          <a:xfrm>
            <a:off x="7707966" y="1490434"/>
            <a:ext cx="290512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kern="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  <a:sym typeface="Arial"/>
              </a:rPr>
              <a:t>Круглосуточный стационар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="" xmlns:a16="http://schemas.microsoft.com/office/drawing/2014/main" id="{DA2AA32F-41DC-486C-A4DB-762A8735A84B}"/>
              </a:ext>
            </a:extLst>
          </p:cNvPr>
          <p:cNvSpPr txBox="1"/>
          <p:nvPr/>
        </p:nvSpPr>
        <p:spPr>
          <a:xfrm>
            <a:off x="9698911" y="2125098"/>
            <a:ext cx="189334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kern="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  <a:sym typeface="Arial"/>
              </a:rPr>
              <a:t>Дневной</a:t>
            </a:r>
          </a:p>
          <a:p>
            <a:pPr algn="ctr"/>
            <a:r>
              <a:rPr lang="ru-RU" sz="1050" kern="0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  <a:sym typeface="Arial"/>
              </a:rPr>
              <a:t>стационар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="" xmlns:a16="http://schemas.microsoft.com/office/drawing/2014/main" id="{20E54391-C8D5-4461-A3C1-0AF5D4A400A2}"/>
              </a:ext>
            </a:extLst>
          </p:cNvPr>
          <p:cNvSpPr txBox="1"/>
          <p:nvPr/>
        </p:nvSpPr>
        <p:spPr>
          <a:xfrm>
            <a:off x="8414332" y="3657929"/>
            <a:ext cx="9466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kern="0" dirty="0">
                <a:solidFill>
                  <a:srgbClr val="000000"/>
                </a:solidFill>
                <a:cs typeface="Arial"/>
                <a:sym typeface="Arial"/>
              </a:rPr>
              <a:t>2018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="" xmlns:a16="http://schemas.microsoft.com/office/drawing/2014/main" id="{CC7D7725-9B3A-44CA-9DD7-48ABDCC95CBE}"/>
              </a:ext>
            </a:extLst>
          </p:cNvPr>
          <p:cNvSpPr txBox="1"/>
          <p:nvPr/>
        </p:nvSpPr>
        <p:spPr>
          <a:xfrm>
            <a:off x="8887668" y="3635337"/>
            <a:ext cx="9466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kern="0" dirty="0">
                <a:solidFill>
                  <a:srgbClr val="000000"/>
                </a:solidFill>
                <a:cs typeface="Arial"/>
                <a:sym typeface="Arial"/>
              </a:rPr>
              <a:t>2019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="" xmlns:a16="http://schemas.microsoft.com/office/drawing/2014/main" id="{BAB420CA-FFF6-4C5A-A6B8-7DA53985FAFE}"/>
              </a:ext>
            </a:extLst>
          </p:cNvPr>
          <p:cNvSpPr txBox="1"/>
          <p:nvPr/>
        </p:nvSpPr>
        <p:spPr>
          <a:xfrm>
            <a:off x="10172248" y="3642093"/>
            <a:ext cx="9466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kern="0" dirty="0">
                <a:solidFill>
                  <a:srgbClr val="000000"/>
                </a:solidFill>
                <a:cs typeface="Arial"/>
                <a:sym typeface="Arial"/>
              </a:rPr>
              <a:t>2018</a:t>
            </a:r>
          </a:p>
        </p:txBody>
      </p:sp>
      <p:sp>
        <p:nvSpPr>
          <p:cNvPr id="68" name="TextBox 1">
            <a:extLst>
              <a:ext uri="{FF2B5EF4-FFF2-40B4-BE49-F238E27FC236}">
                <a16:creationId xmlns="" xmlns:a16="http://schemas.microsoft.com/office/drawing/2014/main" id="{FE6A713B-36E6-4A9D-BE54-61DDB268751B}"/>
              </a:ext>
            </a:extLst>
          </p:cNvPr>
          <p:cNvSpPr txBox="1"/>
          <p:nvPr/>
        </p:nvSpPr>
        <p:spPr>
          <a:xfrm>
            <a:off x="8058373" y="3123284"/>
            <a:ext cx="581752" cy="39889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kern="0" dirty="0">
                <a:solidFill>
                  <a:srgbClr val="FFFFFF"/>
                </a:solidFill>
                <a:latin typeface="Segoe UI" pitchFamily="34" charset="0"/>
                <a:ea typeface="Segoe UI" pitchFamily="34" charset="0"/>
                <a:cs typeface="Segoe UI" pitchFamily="34" charset="0"/>
                <a:sym typeface="Arial"/>
              </a:rPr>
              <a:t>56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="" xmlns:a16="http://schemas.microsoft.com/office/drawing/2014/main" id="{E7F7CCCA-4980-43AE-B266-D6B652D06391}"/>
              </a:ext>
            </a:extLst>
          </p:cNvPr>
          <p:cNvSpPr txBox="1"/>
          <p:nvPr/>
        </p:nvSpPr>
        <p:spPr>
          <a:xfrm>
            <a:off x="10182086" y="3178727"/>
            <a:ext cx="5989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b="1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ru-RU" sz="1200" kern="0" dirty="0">
                <a:solidFill>
                  <a:srgbClr val="FFFFFF">
                    <a:lumMod val="95000"/>
                  </a:srgbClr>
                </a:solidFill>
                <a:sym typeface="Arial"/>
              </a:rPr>
              <a:t>21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="" xmlns:a16="http://schemas.microsoft.com/office/drawing/2014/main" id="{7E292952-95E7-47ED-B210-A1FD2C6DBACB}"/>
              </a:ext>
            </a:extLst>
          </p:cNvPr>
          <p:cNvSpPr txBox="1"/>
          <p:nvPr/>
        </p:nvSpPr>
        <p:spPr>
          <a:xfrm>
            <a:off x="10731169" y="3642093"/>
            <a:ext cx="9466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kern="0" dirty="0">
                <a:solidFill>
                  <a:srgbClr val="000000"/>
                </a:solidFill>
                <a:cs typeface="Arial"/>
                <a:sym typeface="Arial"/>
              </a:rPr>
              <a:t>2019</a:t>
            </a:r>
          </a:p>
        </p:txBody>
      </p:sp>
      <p:sp>
        <p:nvSpPr>
          <p:cNvPr id="76" name="TextBox 1">
            <a:extLst>
              <a:ext uri="{FF2B5EF4-FFF2-40B4-BE49-F238E27FC236}">
                <a16:creationId xmlns="" xmlns:a16="http://schemas.microsoft.com/office/drawing/2014/main" id="{CBCA1BED-6029-4841-AA88-EC773984DF1C}"/>
              </a:ext>
            </a:extLst>
          </p:cNvPr>
          <p:cNvSpPr txBox="1"/>
          <p:nvPr/>
        </p:nvSpPr>
        <p:spPr>
          <a:xfrm>
            <a:off x="8935041" y="2396481"/>
            <a:ext cx="477313" cy="33893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/>
            <a:r>
              <a:rPr lang="ru-RU" sz="1200" b="1" dirty="0">
                <a:solidFill>
                  <a:schemeClr val="bg1"/>
                </a:solidFill>
                <a:latin typeface="Segoe UI" pitchFamily="34" charset="0"/>
                <a:ea typeface="Segoe UI" pitchFamily="34" charset="0"/>
                <a:cs typeface="Segoe UI" pitchFamily="34" charset="0"/>
                <a:sym typeface="Arial"/>
              </a:rPr>
              <a:t>56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="" xmlns:a16="http://schemas.microsoft.com/office/drawing/2014/main" id="{9758853F-35BC-4617-9CC3-3ABDCDAFEE94}"/>
              </a:ext>
            </a:extLst>
          </p:cNvPr>
          <p:cNvSpPr txBox="1"/>
          <p:nvPr/>
        </p:nvSpPr>
        <p:spPr>
          <a:xfrm>
            <a:off x="10819456" y="2977578"/>
            <a:ext cx="5989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b="1">
                <a:solidFill>
                  <a:schemeClr val="bg1">
                    <a:lumMod val="9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ru-RU" sz="1200" kern="0" dirty="0">
                <a:solidFill>
                  <a:srgbClr val="FFFFFF">
                    <a:lumMod val="95000"/>
                  </a:srgbClr>
                </a:solidFill>
                <a:sym typeface="Arial"/>
              </a:rPr>
              <a:t>30</a:t>
            </a:r>
          </a:p>
        </p:txBody>
      </p:sp>
      <p:grpSp>
        <p:nvGrpSpPr>
          <p:cNvPr id="101" name="Группа 100">
            <a:extLst>
              <a:ext uri="{FF2B5EF4-FFF2-40B4-BE49-F238E27FC236}">
                <a16:creationId xmlns="" xmlns:a16="http://schemas.microsoft.com/office/drawing/2014/main" id="{82D55E71-57E3-409C-A734-AACE4CA767D7}"/>
              </a:ext>
            </a:extLst>
          </p:cNvPr>
          <p:cNvGrpSpPr/>
          <p:nvPr/>
        </p:nvGrpSpPr>
        <p:grpSpPr>
          <a:xfrm>
            <a:off x="4399768" y="2573063"/>
            <a:ext cx="481613" cy="458090"/>
            <a:chOff x="8534400" y="1530350"/>
            <a:chExt cx="617538" cy="587376"/>
          </a:xfrm>
        </p:grpSpPr>
        <p:sp>
          <p:nvSpPr>
            <p:cNvPr id="102" name="Rectangle 5353">
              <a:extLst>
                <a:ext uri="{FF2B5EF4-FFF2-40B4-BE49-F238E27FC236}">
                  <a16:creationId xmlns="" xmlns:a16="http://schemas.microsoft.com/office/drawing/2014/main" id="{144C648C-7DFF-4FA5-8774-5731197D9C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34400" y="1530350"/>
              <a:ext cx="14288" cy="587375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3" name="Rectangle 5354">
              <a:extLst>
                <a:ext uri="{FF2B5EF4-FFF2-40B4-BE49-F238E27FC236}">
                  <a16:creationId xmlns="" xmlns:a16="http://schemas.microsoft.com/office/drawing/2014/main" id="{DABA3E6B-41E1-42A1-9724-5891D590C5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34400" y="2103438"/>
              <a:ext cx="617538" cy="14288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4" name="Freeform 5356">
              <a:extLst>
                <a:ext uri="{FF2B5EF4-FFF2-40B4-BE49-F238E27FC236}">
                  <a16:creationId xmlns="" xmlns:a16="http://schemas.microsoft.com/office/drawing/2014/main" id="{8AC3767E-671B-4BEC-A3A5-7B4A2FCD7D2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18550" y="1806575"/>
              <a:ext cx="95250" cy="311150"/>
            </a:xfrm>
            <a:custGeom>
              <a:avLst/>
              <a:gdLst/>
              <a:ahLst/>
              <a:cxnLst>
                <a:cxn ang="0">
                  <a:pos x="18" y="19"/>
                </a:cxn>
                <a:cxn ang="0">
                  <a:pos x="18" y="374"/>
                </a:cxn>
                <a:cxn ang="0">
                  <a:pos x="100" y="374"/>
                </a:cxn>
                <a:cxn ang="0">
                  <a:pos x="100" y="19"/>
                </a:cxn>
                <a:cxn ang="0">
                  <a:pos x="18" y="19"/>
                </a:cxn>
                <a:cxn ang="0">
                  <a:pos x="0" y="0"/>
                </a:cxn>
                <a:cxn ang="0">
                  <a:pos x="119" y="0"/>
                </a:cxn>
                <a:cxn ang="0">
                  <a:pos x="119" y="393"/>
                </a:cxn>
                <a:cxn ang="0">
                  <a:pos x="0" y="393"/>
                </a:cxn>
                <a:cxn ang="0">
                  <a:pos x="0" y="0"/>
                </a:cxn>
              </a:cxnLst>
              <a:rect l="0" t="0" r="r" b="b"/>
              <a:pathLst>
                <a:path w="119" h="393">
                  <a:moveTo>
                    <a:pt x="18" y="19"/>
                  </a:moveTo>
                  <a:lnTo>
                    <a:pt x="18" y="374"/>
                  </a:lnTo>
                  <a:lnTo>
                    <a:pt x="100" y="374"/>
                  </a:lnTo>
                  <a:lnTo>
                    <a:pt x="100" y="19"/>
                  </a:lnTo>
                  <a:lnTo>
                    <a:pt x="18" y="19"/>
                  </a:lnTo>
                  <a:close/>
                  <a:moveTo>
                    <a:pt x="0" y="0"/>
                  </a:moveTo>
                  <a:lnTo>
                    <a:pt x="119" y="0"/>
                  </a:lnTo>
                  <a:lnTo>
                    <a:pt x="119" y="393"/>
                  </a:lnTo>
                  <a:lnTo>
                    <a:pt x="0" y="3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5" name="Freeform 5357">
              <a:extLst>
                <a:ext uri="{FF2B5EF4-FFF2-40B4-BE49-F238E27FC236}">
                  <a16:creationId xmlns="" xmlns:a16="http://schemas.microsoft.com/office/drawing/2014/main" id="{176A10F5-5F4E-4B7B-B9BB-4AC0A2376CB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843963" y="1735138"/>
              <a:ext cx="95250" cy="382588"/>
            </a:xfrm>
            <a:custGeom>
              <a:avLst/>
              <a:gdLst/>
              <a:ahLst/>
              <a:cxnLst>
                <a:cxn ang="0">
                  <a:pos x="16" y="19"/>
                </a:cxn>
                <a:cxn ang="0">
                  <a:pos x="16" y="463"/>
                </a:cxn>
                <a:cxn ang="0">
                  <a:pos x="100" y="463"/>
                </a:cxn>
                <a:cxn ang="0">
                  <a:pos x="100" y="19"/>
                </a:cxn>
                <a:cxn ang="0">
                  <a:pos x="16" y="19"/>
                </a:cxn>
                <a:cxn ang="0">
                  <a:pos x="0" y="0"/>
                </a:cxn>
                <a:cxn ang="0">
                  <a:pos x="119" y="0"/>
                </a:cxn>
                <a:cxn ang="0">
                  <a:pos x="119" y="482"/>
                </a:cxn>
                <a:cxn ang="0">
                  <a:pos x="0" y="482"/>
                </a:cxn>
                <a:cxn ang="0">
                  <a:pos x="0" y="0"/>
                </a:cxn>
              </a:cxnLst>
              <a:rect l="0" t="0" r="r" b="b"/>
              <a:pathLst>
                <a:path w="119" h="482">
                  <a:moveTo>
                    <a:pt x="16" y="19"/>
                  </a:moveTo>
                  <a:lnTo>
                    <a:pt x="16" y="463"/>
                  </a:lnTo>
                  <a:lnTo>
                    <a:pt x="100" y="463"/>
                  </a:lnTo>
                  <a:lnTo>
                    <a:pt x="100" y="19"/>
                  </a:lnTo>
                  <a:lnTo>
                    <a:pt x="16" y="19"/>
                  </a:lnTo>
                  <a:close/>
                  <a:moveTo>
                    <a:pt x="0" y="0"/>
                  </a:moveTo>
                  <a:lnTo>
                    <a:pt x="119" y="0"/>
                  </a:lnTo>
                  <a:lnTo>
                    <a:pt x="119" y="482"/>
                  </a:lnTo>
                  <a:lnTo>
                    <a:pt x="0" y="4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6" name="Freeform 5358">
              <a:extLst>
                <a:ext uri="{FF2B5EF4-FFF2-40B4-BE49-F238E27FC236}">
                  <a16:creationId xmlns="" xmlns:a16="http://schemas.microsoft.com/office/drawing/2014/main" id="{32594624-106F-4263-BE87-45DF76F0AA6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67788" y="1657350"/>
              <a:ext cx="93663" cy="460375"/>
            </a:xfrm>
            <a:custGeom>
              <a:avLst/>
              <a:gdLst/>
              <a:ahLst/>
              <a:cxnLst>
                <a:cxn ang="0">
                  <a:pos x="19" y="18"/>
                </a:cxn>
                <a:cxn ang="0">
                  <a:pos x="19" y="561"/>
                </a:cxn>
                <a:cxn ang="0">
                  <a:pos x="100" y="561"/>
                </a:cxn>
                <a:cxn ang="0">
                  <a:pos x="100" y="18"/>
                </a:cxn>
                <a:cxn ang="0">
                  <a:pos x="19" y="18"/>
                </a:cxn>
                <a:cxn ang="0">
                  <a:pos x="0" y="0"/>
                </a:cxn>
                <a:cxn ang="0">
                  <a:pos x="119" y="0"/>
                </a:cxn>
                <a:cxn ang="0">
                  <a:pos x="119" y="580"/>
                </a:cxn>
                <a:cxn ang="0">
                  <a:pos x="0" y="580"/>
                </a:cxn>
                <a:cxn ang="0">
                  <a:pos x="0" y="0"/>
                </a:cxn>
              </a:cxnLst>
              <a:rect l="0" t="0" r="r" b="b"/>
              <a:pathLst>
                <a:path w="119" h="580">
                  <a:moveTo>
                    <a:pt x="19" y="18"/>
                  </a:moveTo>
                  <a:lnTo>
                    <a:pt x="19" y="561"/>
                  </a:lnTo>
                  <a:lnTo>
                    <a:pt x="100" y="561"/>
                  </a:lnTo>
                  <a:lnTo>
                    <a:pt x="100" y="18"/>
                  </a:lnTo>
                  <a:lnTo>
                    <a:pt x="19" y="18"/>
                  </a:lnTo>
                  <a:close/>
                  <a:moveTo>
                    <a:pt x="0" y="0"/>
                  </a:moveTo>
                  <a:lnTo>
                    <a:pt x="119" y="0"/>
                  </a:lnTo>
                  <a:lnTo>
                    <a:pt x="119" y="580"/>
                  </a:lnTo>
                  <a:lnTo>
                    <a:pt x="0" y="5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7" name="Freeform 5359">
              <a:extLst>
                <a:ext uri="{FF2B5EF4-FFF2-40B4-BE49-F238E27FC236}">
                  <a16:creationId xmlns="" xmlns:a16="http://schemas.microsoft.com/office/drawing/2014/main" id="{E8B507C5-A438-4B71-A162-CA08A9287A4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93138" y="1636713"/>
              <a:ext cx="95250" cy="481013"/>
            </a:xfrm>
            <a:custGeom>
              <a:avLst/>
              <a:gdLst/>
              <a:ahLst/>
              <a:cxnLst>
                <a:cxn ang="0">
                  <a:pos x="18" y="18"/>
                </a:cxn>
                <a:cxn ang="0">
                  <a:pos x="18" y="587"/>
                </a:cxn>
                <a:cxn ang="0">
                  <a:pos x="100" y="587"/>
                </a:cxn>
                <a:cxn ang="0">
                  <a:pos x="100" y="18"/>
                </a:cxn>
                <a:cxn ang="0">
                  <a:pos x="18" y="18"/>
                </a:cxn>
                <a:cxn ang="0">
                  <a:pos x="0" y="0"/>
                </a:cxn>
                <a:cxn ang="0">
                  <a:pos x="119" y="0"/>
                </a:cxn>
                <a:cxn ang="0">
                  <a:pos x="119" y="606"/>
                </a:cxn>
                <a:cxn ang="0">
                  <a:pos x="0" y="606"/>
                </a:cxn>
                <a:cxn ang="0">
                  <a:pos x="0" y="0"/>
                </a:cxn>
              </a:cxnLst>
              <a:rect l="0" t="0" r="r" b="b"/>
              <a:pathLst>
                <a:path w="119" h="606">
                  <a:moveTo>
                    <a:pt x="18" y="18"/>
                  </a:moveTo>
                  <a:lnTo>
                    <a:pt x="18" y="587"/>
                  </a:lnTo>
                  <a:lnTo>
                    <a:pt x="100" y="587"/>
                  </a:lnTo>
                  <a:lnTo>
                    <a:pt x="100" y="18"/>
                  </a:lnTo>
                  <a:lnTo>
                    <a:pt x="18" y="18"/>
                  </a:lnTo>
                  <a:close/>
                  <a:moveTo>
                    <a:pt x="0" y="0"/>
                  </a:moveTo>
                  <a:lnTo>
                    <a:pt x="119" y="0"/>
                  </a:lnTo>
                  <a:lnTo>
                    <a:pt x="119" y="606"/>
                  </a:lnTo>
                  <a:lnTo>
                    <a:pt x="0" y="6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108" name="Группа 107">
            <a:extLst>
              <a:ext uri="{FF2B5EF4-FFF2-40B4-BE49-F238E27FC236}">
                <a16:creationId xmlns="" xmlns:a16="http://schemas.microsoft.com/office/drawing/2014/main" id="{6EBEC942-E971-4ECB-B58F-0639BB036201}"/>
              </a:ext>
            </a:extLst>
          </p:cNvPr>
          <p:cNvGrpSpPr/>
          <p:nvPr/>
        </p:nvGrpSpPr>
        <p:grpSpPr>
          <a:xfrm>
            <a:off x="6410179" y="1380358"/>
            <a:ext cx="481613" cy="458090"/>
            <a:chOff x="8534400" y="1530350"/>
            <a:chExt cx="617538" cy="587376"/>
          </a:xfrm>
        </p:grpSpPr>
        <p:sp>
          <p:nvSpPr>
            <p:cNvPr id="109" name="Rectangle 5353">
              <a:extLst>
                <a:ext uri="{FF2B5EF4-FFF2-40B4-BE49-F238E27FC236}">
                  <a16:creationId xmlns="" xmlns:a16="http://schemas.microsoft.com/office/drawing/2014/main" id="{702D59EA-54CA-48E1-9C07-8B56FCB152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34400" y="1530350"/>
              <a:ext cx="14288" cy="587375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0" name="Rectangle 5354">
              <a:extLst>
                <a:ext uri="{FF2B5EF4-FFF2-40B4-BE49-F238E27FC236}">
                  <a16:creationId xmlns="" xmlns:a16="http://schemas.microsoft.com/office/drawing/2014/main" id="{DE67B227-FAD5-4AFF-88B0-226C96C3F3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34400" y="2103438"/>
              <a:ext cx="617538" cy="14288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1" name="Freeform 5356">
              <a:extLst>
                <a:ext uri="{FF2B5EF4-FFF2-40B4-BE49-F238E27FC236}">
                  <a16:creationId xmlns="" xmlns:a16="http://schemas.microsoft.com/office/drawing/2014/main" id="{D11DCC1F-4757-4EAD-8E9C-725CD01F01E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18550" y="1806575"/>
              <a:ext cx="95250" cy="311150"/>
            </a:xfrm>
            <a:custGeom>
              <a:avLst/>
              <a:gdLst/>
              <a:ahLst/>
              <a:cxnLst>
                <a:cxn ang="0">
                  <a:pos x="18" y="19"/>
                </a:cxn>
                <a:cxn ang="0">
                  <a:pos x="18" y="374"/>
                </a:cxn>
                <a:cxn ang="0">
                  <a:pos x="100" y="374"/>
                </a:cxn>
                <a:cxn ang="0">
                  <a:pos x="100" y="19"/>
                </a:cxn>
                <a:cxn ang="0">
                  <a:pos x="18" y="19"/>
                </a:cxn>
                <a:cxn ang="0">
                  <a:pos x="0" y="0"/>
                </a:cxn>
                <a:cxn ang="0">
                  <a:pos x="119" y="0"/>
                </a:cxn>
                <a:cxn ang="0">
                  <a:pos x="119" y="393"/>
                </a:cxn>
                <a:cxn ang="0">
                  <a:pos x="0" y="393"/>
                </a:cxn>
                <a:cxn ang="0">
                  <a:pos x="0" y="0"/>
                </a:cxn>
              </a:cxnLst>
              <a:rect l="0" t="0" r="r" b="b"/>
              <a:pathLst>
                <a:path w="119" h="393">
                  <a:moveTo>
                    <a:pt x="18" y="19"/>
                  </a:moveTo>
                  <a:lnTo>
                    <a:pt x="18" y="374"/>
                  </a:lnTo>
                  <a:lnTo>
                    <a:pt x="100" y="374"/>
                  </a:lnTo>
                  <a:lnTo>
                    <a:pt x="100" y="19"/>
                  </a:lnTo>
                  <a:lnTo>
                    <a:pt x="18" y="19"/>
                  </a:lnTo>
                  <a:close/>
                  <a:moveTo>
                    <a:pt x="0" y="0"/>
                  </a:moveTo>
                  <a:lnTo>
                    <a:pt x="119" y="0"/>
                  </a:lnTo>
                  <a:lnTo>
                    <a:pt x="119" y="393"/>
                  </a:lnTo>
                  <a:lnTo>
                    <a:pt x="0" y="3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2" name="Freeform 5357">
              <a:extLst>
                <a:ext uri="{FF2B5EF4-FFF2-40B4-BE49-F238E27FC236}">
                  <a16:creationId xmlns="" xmlns:a16="http://schemas.microsoft.com/office/drawing/2014/main" id="{67C88C1D-00AA-4D48-9D53-E45D5C06A1B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843963" y="1735138"/>
              <a:ext cx="95250" cy="382588"/>
            </a:xfrm>
            <a:custGeom>
              <a:avLst/>
              <a:gdLst/>
              <a:ahLst/>
              <a:cxnLst>
                <a:cxn ang="0">
                  <a:pos x="16" y="19"/>
                </a:cxn>
                <a:cxn ang="0">
                  <a:pos x="16" y="463"/>
                </a:cxn>
                <a:cxn ang="0">
                  <a:pos x="100" y="463"/>
                </a:cxn>
                <a:cxn ang="0">
                  <a:pos x="100" y="19"/>
                </a:cxn>
                <a:cxn ang="0">
                  <a:pos x="16" y="19"/>
                </a:cxn>
                <a:cxn ang="0">
                  <a:pos x="0" y="0"/>
                </a:cxn>
                <a:cxn ang="0">
                  <a:pos x="119" y="0"/>
                </a:cxn>
                <a:cxn ang="0">
                  <a:pos x="119" y="482"/>
                </a:cxn>
                <a:cxn ang="0">
                  <a:pos x="0" y="482"/>
                </a:cxn>
                <a:cxn ang="0">
                  <a:pos x="0" y="0"/>
                </a:cxn>
              </a:cxnLst>
              <a:rect l="0" t="0" r="r" b="b"/>
              <a:pathLst>
                <a:path w="119" h="482">
                  <a:moveTo>
                    <a:pt x="16" y="19"/>
                  </a:moveTo>
                  <a:lnTo>
                    <a:pt x="16" y="463"/>
                  </a:lnTo>
                  <a:lnTo>
                    <a:pt x="100" y="463"/>
                  </a:lnTo>
                  <a:lnTo>
                    <a:pt x="100" y="19"/>
                  </a:lnTo>
                  <a:lnTo>
                    <a:pt x="16" y="19"/>
                  </a:lnTo>
                  <a:close/>
                  <a:moveTo>
                    <a:pt x="0" y="0"/>
                  </a:moveTo>
                  <a:lnTo>
                    <a:pt x="119" y="0"/>
                  </a:lnTo>
                  <a:lnTo>
                    <a:pt x="119" y="482"/>
                  </a:lnTo>
                  <a:lnTo>
                    <a:pt x="0" y="4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3" name="Freeform 5358">
              <a:extLst>
                <a:ext uri="{FF2B5EF4-FFF2-40B4-BE49-F238E27FC236}">
                  <a16:creationId xmlns="" xmlns:a16="http://schemas.microsoft.com/office/drawing/2014/main" id="{5D255E11-8172-42D2-8AC4-A2CE6C1A481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67788" y="1657350"/>
              <a:ext cx="93663" cy="460375"/>
            </a:xfrm>
            <a:custGeom>
              <a:avLst/>
              <a:gdLst/>
              <a:ahLst/>
              <a:cxnLst>
                <a:cxn ang="0">
                  <a:pos x="19" y="18"/>
                </a:cxn>
                <a:cxn ang="0">
                  <a:pos x="19" y="561"/>
                </a:cxn>
                <a:cxn ang="0">
                  <a:pos x="100" y="561"/>
                </a:cxn>
                <a:cxn ang="0">
                  <a:pos x="100" y="18"/>
                </a:cxn>
                <a:cxn ang="0">
                  <a:pos x="19" y="18"/>
                </a:cxn>
                <a:cxn ang="0">
                  <a:pos x="0" y="0"/>
                </a:cxn>
                <a:cxn ang="0">
                  <a:pos x="119" y="0"/>
                </a:cxn>
                <a:cxn ang="0">
                  <a:pos x="119" y="580"/>
                </a:cxn>
                <a:cxn ang="0">
                  <a:pos x="0" y="580"/>
                </a:cxn>
                <a:cxn ang="0">
                  <a:pos x="0" y="0"/>
                </a:cxn>
              </a:cxnLst>
              <a:rect l="0" t="0" r="r" b="b"/>
              <a:pathLst>
                <a:path w="119" h="580">
                  <a:moveTo>
                    <a:pt x="19" y="18"/>
                  </a:moveTo>
                  <a:lnTo>
                    <a:pt x="19" y="561"/>
                  </a:lnTo>
                  <a:lnTo>
                    <a:pt x="100" y="561"/>
                  </a:lnTo>
                  <a:lnTo>
                    <a:pt x="100" y="18"/>
                  </a:lnTo>
                  <a:lnTo>
                    <a:pt x="19" y="18"/>
                  </a:lnTo>
                  <a:close/>
                  <a:moveTo>
                    <a:pt x="0" y="0"/>
                  </a:moveTo>
                  <a:lnTo>
                    <a:pt x="119" y="0"/>
                  </a:lnTo>
                  <a:lnTo>
                    <a:pt x="119" y="580"/>
                  </a:lnTo>
                  <a:lnTo>
                    <a:pt x="0" y="5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4" name="Freeform 5359">
              <a:extLst>
                <a:ext uri="{FF2B5EF4-FFF2-40B4-BE49-F238E27FC236}">
                  <a16:creationId xmlns="" xmlns:a16="http://schemas.microsoft.com/office/drawing/2014/main" id="{7B85D4C9-49AD-43A5-BFCD-283973C1EF1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93138" y="1636713"/>
              <a:ext cx="95250" cy="481013"/>
            </a:xfrm>
            <a:custGeom>
              <a:avLst/>
              <a:gdLst/>
              <a:ahLst/>
              <a:cxnLst>
                <a:cxn ang="0">
                  <a:pos x="18" y="18"/>
                </a:cxn>
                <a:cxn ang="0">
                  <a:pos x="18" y="587"/>
                </a:cxn>
                <a:cxn ang="0">
                  <a:pos x="100" y="587"/>
                </a:cxn>
                <a:cxn ang="0">
                  <a:pos x="100" y="18"/>
                </a:cxn>
                <a:cxn ang="0">
                  <a:pos x="18" y="18"/>
                </a:cxn>
                <a:cxn ang="0">
                  <a:pos x="0" y="0"/>
                </a:cxn>
                <a:cxn ang="0">
                  <a:pos x="119" y="0"/>
                </a:cxn>
                <a:cxn ang="0">
                  <a:pos x="119" y="606"/>
                </a:cxn>
                <a:cxn ang="0">
                  <a:pos x="0" y="606"/>
                </a:cxn>
                <a:cxn ang="0">
                  <a:pos x="0" y="0"/>
                </a:cxn>
              </a:cxnLst>
              <a:rect l="0" t="0" r="r" b="b"/>
              <a:pathLst>
                <a:path w="119" h="606">
                  <a:moveTo>
                    <a:pt x="18" y="18"/>
                  </a:moveTo>
                  <a:lnTo>
                    <a:pt x="18" y="587"/>
                  </a:lnTo>
                  <a:lnTo>
                    <a:pt x="100" y="587"/>
                  </a:lnTo>
                  <a:lnTo>
                    <a:pt x="100" y="18"/>
                  </a:lnTo>
                  <a:lnTo>
                    <a:pt x="18" y="18"/>
                  </a:lnTo>
                  <a:close/>
                  <a:moveTo>
                    <a:pt x="0" y="0"/>
                  </a:moveTo>
                  <a:lnTo>
                    <a:pt x="119" y="0"/>
                  </a:lnTo>
                  <a:lnTo>
                    <a:pt x="119" y="606"/>
                  </a:lnTo>
                  <a:lnTo>
                    <a:pt x="0" y="6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0053615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828355" y="2546637"/>
            <a:ext cx="230813" cy="34911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5709" tIns="35709" rIns="35709" bIns="35709" numCol="1" spcCol="26782" rtlCol="0" anchor="ctr">
            <a:spAutoFit/>
          </a:bodyPr>
          <a:lstStyle/>
          <a:p>
            <a:r>
              <a:rPr lang="ru-RU" b="1" i="1" dirty="0">
                <a:solidFill>
                  <a:schemeClr val="bg1"/>
                </a:solidFill>
                <a:latin typeface="Arial Narrow" panose="020B0606020202030204" pitchFamily="34" charset="0"/>
              </a:rPr>
              <a:t>1.</a:t>
            </a:r>
          </a:p>
        </p:txBody>
      </p:sp>
      <p:pic>
        <p:nvPicPr>
          <p:cNvPr id="74" name="Рисунок 7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134" y="806744"/>
            <a:ext cx="11864683" cy="1814250"/>
          </a:xfrm>
          <a:prstGeom prst="rect">
            <a:avLst/>
          </a:prstGeom>
        </p:spPr>
      </p:pic>
      <p:sp>
        <p:nvSpPr>
          <p:cNvPr id="84" name="Скругленная прямоугольная выноска 83"/>
          <p:cNvSpPr/>
          <p:nvPr/>
        </p:nvSpPr>
        <p:spPr>
          <a:xfrm>
            <a:off x="2092210" y="2223894"/>
            <a:ext cx="1341073" cy="671858"/>
          </a:xfrm>
          <a:prstGeom prst="wedgeRoundRectCallout">
            <a:avLst>
              <a:gd name="adj1" fmla="val -101600"/>
              <a:gd name="adj2" fmla="val -102105"/>
              <a:gd name="adj3" fmla="val 16667"/>
            </a:avLst>
          </a:prstGeom>
          <a:solidFill>
            <a:sysClr val="window" lastClr="FFFFFF"/>
          </a:solidFill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lIns="48207" tIns="24104" rIns="48207" bIns="24104" rtlCol="0" anchor="ctr"/>
          <a:lstStyle/>
          <a:p>
            <a:pPr defTabSz="482078"/>
            <a:r>
              <a:rPr lang="ru-RU" sz="900" dirty="0">
                <a:solidFill>
                  <a:prstClr val="black"/>
                </a:solidFill>
                <a:cs typeface="Arial" panose="020B0604020202020204" pitchFamily="34" charset="0"/>
              </a:rPr>
              <a:t>амбулаторно, дневной, </a:t>
            </a:r>
            <a:r>
              <a:rPr lang="ru-RU" sz="900" dirty="0" err="1">
                <a:solidFill>
                  <a:prstClr val="black"/>
                </a:solidFill>
                <a:cs typeface="Arial" panose="020B0604020202020204" pitchFamily="34" charset="0"/>
              </a:rPr>
              <a:t>круглосуточ</a:t>
            </a:r>
            <a:r>
              <a:rPr lang="ru-RU" sz="900" dirty="0">
                <a:solidFill>
                  <a:prstClr val="black"/>
                </a:solidFill>
                <a:cs typeface="Arial" panose="020B0604020202020204" pitchFamily="34" charset="0"/>
              </a:rPr>
              <a:t>-</a:t>
            </a:r>
          </a:p>
          <a:p>
            <a:pPr defTabSz="482078"/>
            <a:r>
              <a:rPr lang="ru-RU" sz="900" dirty="0" err="1">
                <a:solidFill>
                  <a:prstClr val="black"/>
                </a:solidFill>
                <a:cs typeface="Arial" panose="020B0604020202020204" pitchFamily="34" charset="0"/>
              </a:rPr>
              <a:t>ный</a:t>
            </a:r>
            <a:r>
              <a:rPr lang="ru-RU" sz="900" dirty="0">
                <a:solidFill>
                  <a:prstClr val="black"/>
                </a:solidFill>
                <a:cs typeface="Arial" panose="020B0604020202020204" pitchFamily="34" charset="0"/>
              </a:rPr>
              <a:t> стационар, вне МО</a:t>
            </a:r>
          </a:p>
        </p:txBody>
      </p:sp>
      <p:sp>
        <p:nvSpPr>
          <p:cNvPr id="85" name="Скругленная прямоугольная выноска 84"/>
          <p:cNvSpPr/>
          <p:nvPr/>
        </p:nvSpPr>
        <p:spPr>
          <a:xfrm>
            <a:off x="131138" y="2212253"/>
            <a:ext cx="1271637" cy="979983"/>
          </a:xfrm>
          <a:prstGeom prst="wedgeRoundRectCallout">
            <a:avLst>
              <a:gd name="adj1" fmla="val -6847"/>
              <a:gd name="adj2" fmla="val -80389"/>
              <a:gd name="adj3" fmla="val 16667"/>
            </a:avLst>
          </a:prstGeom>
          <a:solidFill>
            <a:sysClr val="window" lastClr="FFFFFF"/>
          </a:solidFill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lIns="48207" tIns="24104" rIns="48207" bIns="24104" rtlCol="0" anchor="ctr"/>
          <a:lstStyle/>
          <a:p>
            <a:pPr defTabSz="482078">
              <a:defRPr/>
            </a:pPr>
            <a:r>
              <a:rPr lang="ru-RU" sz="900" dirty="0">
                <a:solidFill>
                  <a:prstClr val="black"/>
                </a:solidFill>
                <a:cs typeface="Arial" panose="020B0604020202020204" pitchFamily="34" charset="0"/>
              </a:rPr>
              <a:t>Первичная медико-санитарная помощь, </a:t>
            </a:r>
            <a:r>
              <a:rPr lang="ru-RU" sz="900" dirty="0" err="1">
                <a:solidFill>
                  <a:prstClr val="black"/>
                </a:solidFill>
                <a:cs typeface="Arial" panose="020B0604020202020204" pitchFamily="34" charset="0"/>
              </a:rPr>
              <a:t>специализиро</a:t>
            </a:r>
            <a:r>
              <a:rPr lang="ru-RU" sz="900" dirty="0">
                <a:solidFill>
                  <a:prstClr val="black"/>
                </a:solidFill>
                <a:cs typeface="Arial" panose="020B0604020202020204" pitchFamily="34" charset="0"/>
              </a:rPr>
              <a:t>-ванная, скорая</a:t>
            </a:r>
          </a:p>
        </p:txBody>
      </p:sp>
      <p:cxnSp>
        <p:nvCxnSpPr>
          <p:cNvPr id="87" name="Прямая соединительная линия 86"/>
          <p:cNvCxnSpPr/>
          <p:nvPr/>
        </p:nvCxnSpPr>
        <p:spPr>
          <a:xfrm>
            <a:off x="1228535" y="1695147"/>
            <a:ext cx="0" cy="381940"/>
          </a:xfrm>
          <a:prstGeom prst="line">
            <a:avLst/>
          </a:prstGeom>
          <a:noFill/>
          <a:ln w="38100" cap="flat" cmpd="sng" algn="ctr">
            <a:solidFill>
              <a:srgbClr val="8E0000"/>
            </a:solidFill>
            <a:prstDash val="solid"/>
            <a:miter lim="800000"/>
          </a:ln>
          <a:effectLst/>
        </p:spPr>
      </p:cxnSp>
      <p:sp>
        <p:nvSpPr>
          <p:cNvPr id="90" name="Скругленная прямоугольная выноска 89"/>
          <p:cNvSpPr/>
          <p:nvPr/>
        </p:nvSpPr>
        <p:spPr>
          <a:xfrm>
            <a:off x="6096003" y="709470"/>
            <a:ext cx="2024740" cy="507830"/>
          </a:xfrm>
          <a:prstGeom prst="wedgeRoundRectCallout">
            <a:avLst>
              <a:gd name="adj1" fmla="val -31384"/>
              <a:gd name="adj2" fmla="val 84112"/>
              <a:gd name="adj3" fmla="val 16667"/>
            </a:avLst>
          </a:prstGeom>
          <a:solidFill>
            <a:sysClr val="window" lastClr="FFFFFF"/>
          </a:solidFill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lIns="48207" tIns="24104" rIns="48207" bIns="24104" rtlCol="0" anchor="ctr"/>
          <a:lstStyle/>
          <a:p>
            <a:pPr defTabSz="482078"/>
            <a:r>
              <a:rPr lang="ru-RU" sz="1000" dirty="0">
                <a:solidFill>
                  <a:prstClr val="black"/>
                </a:solidFill>
                <a:cs typeface="Arial" panose="020B0604020202020204" pitchFamily="34" charset="0"/>
              </a:rPr>
              <a:t>улучшение, ухудшение, без перемен, без эффекта, выздоровление</a:t>
            </a:r>
          </a:p>
        </p:txBody>
      </p:sp>
      <p:sp>
        <p:nvSpPr>
          <p:cNvPr id="91" name="Правая фигурная скобка 90"/>
          <p:cNvSpPr/>
          <p:nvPr/>
        </p:nvSpPr>
        <p:spPr>
          <a:xfrm rot="16200000">
            <a:off x="3980535" y="421858"/>
            <a:ext cx="202172" cy="1869255"/>
          </a:xfrm>
          <a:prstGeom prst="rightBrace">
            <a:avLst>
              <a:gd name="adj1" fmla="val 27320"/>
              <a:gd name="adj2" fmla="val 52116"/>
            </a:avLst>
          </a:prstGeom>
          <a:noFill/>
          <a:ln w="19050" cap="flat" cmpd="sng" algn="ctr">
            <a:solidFill>
              <a:srgbClr val="FF0000"/>
            </a:solidFill>
            <a:prstDash val="solid"/>
          </a:ln>
          <a:effectLst/>
        </p:spPr>
        <p:txBody>
          <a:bodyPr rot="0" spcFirstLastPara="0" vert="horz" wrap="square" lIns="48207" tIns="24104" rIns="48207" bIns="241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482078">
              <a:defRPr/>
            </a:pPr>
            <a:endParaRPr lang="ru-RU" sz="10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2" name="Прямоугольник 91"/>
          <p:cNvSpPr/>
          <p:nvPr/>
        </p:nvSpPr>
        <p:spPr>
          <a:xfrm>
            <a:off x="3290568" y="709470"/>
            <a:ext cx="1759081" cy="510344"/>
          </a:xfrm>
          <a:prstGeom prst="rect">
            <a:avLst/>
          </a:prstGeom>
        </p:spPr>
        <p:txBody>
          <a:bodyPr wrap="square" lIns="48207" tIns="24104" rIns="48207" bIns="24104">
            <a:spAutoFit/>
          </a:bodyPr>
          <a:lstStyle/>
          <a:p>
            <a:pPr defTabSz="482078"/>
            <a:r>
              <a:rPr lang="ru-RU" sz="1000" b="1" i="1" dirty="0">
                <a:solidFill>
                  <a:srgbClr val="253957"/>
                </a:solidFill>
              </a:rPr>
              <a:t>КОНТРОЛЬ</a:t>
            </a:r>
          </a:p>
          <a:p>
            <a:pPr defTabSz="482078"/>
            <a:r>
              <a:rPr lang="ru-RU" sz="1000" b="1" i="1" dirty="0">
                <a:solidFill>
                  <a:srgbClr val="253957"/>
                </a:solidFill>
              </a:rPr>
              <a:t>сроков оказания медицинской помощи</a:t>
            </a:r>
          </a:p>
        </p:txBody>
      </p:sp>
      <p:cxnSp>
        <p:nvCxnSpPr>
          <p:cNvPr id="94" name="Прямая соединительная линия 93"/>
          <p:cNvCxnSpPr/>
          <p:nvPr/>
        </p:nvCxnSpPr>
        <p:spPr>
          <a:xfrm>
            <a:off x="3993135" y="1728862"/>
            <a:ext cx="0" cy="381940"/>
          </a:xfrm>
          <a:prstGeom prst="line">
            <a:avLst/>
          </a:prstGeom>
          <a:noFill/>
          <a:ln w="38100" cap="flat" cmpd="sng" algn="ctr">
            <a:solidFill>
              <a:srgbClr val="8E0000"/>
            </a:solidFill>
            <a:prstDash val="solid"/>
            <a:miter lim="800000"/>
          </a:ln>
          <a:effectLst/>
        </p:spPr>
      </p:cxnSp>
      <p:cxnSp>
        <p:nvCxnSpPr>
          <p:cNvPr id="95" name="Прямая соединительная линия 94"/>
          <p:cNvCxnSpPr/>
          <p:nvPr/>
        </p:nvCxnSpPr>
        <p:spPr>
          <a:xfrm>
            <a:off x="5382448" y="1713869"/>
            <a:ext cx="0" cy="381940"/>
          </a:xfrm>
          <a:prstGeom prst="line">
            <a:avLst/>
          </a:prstGeom>
          <a:noFill/>
          <a:ln w="38100" cap="flat" cmpd="sng" algn="ctr">
            <a:solidFill>
              <a:srgbClr val="8E0000"/>
            </a:solidFill>
            <a:prstDash val="solid"/>
            <a:miter lim="800000"/>
          </a:ln>
          <a:effectLst/>
        </p:spPr>
      </p:cxnSp>
      <p:cxnSp>
        <p:nvCxnSpPr>
          <p:cNvPr id="96" name="Прямая соединительная линия 95"/>
          <p:cNvCxnSpPr/>
          <p:nvPr/>
        </p:nvCxnSpPr>
        <p:spPr>
          <a:xfrm>
            <a:off x="6941084" y="1695147"/>
            <a:ext cx="0" cy="381940"/>
          </a:xfrm>
          <a:prstGeom prst="line">
            <a:avLst/>
          </a:prstGeom>
          <a:noFill/>
          <a:ln w="38100" cap="flat" cmpd="sng" algn="ctr">
            <a:solidFill>
              <a:srgbClr val="8E0000"/>
            </a:solidFill>
            <a:prstDash val="solid"/>
            <a:miter lim="800000"/>
          </a:ln>
          <a:effectLst/>
        </p:spPr>
      </p:cxnSp>
      <p:sp>
        <p:nvSpPr>
          <p:cNvPr id="100" name="Скругленная прямоугольная выноска 99"/>
          <p:cNvSpPr/>
          <p:nvPr/>
        </p:nvSpPr>
        <p:spPr>
          <a:xfrm>
            <a:off x="3619348" y="2212252"/>
            <a:ext cx="1026225" cy="817486"/>
          </a:xfrm>
          <a:prstGeom prst="wedgeRoundRectCallout">
            <a:avLst>
              <a:gd name="adj1" fmla="val -94044"/>
              <a:gd name="adj2" fmla="val -97087"/>
              <a:gd name="adj3" fmla="val 16667"/>
            </a:avLst>
          </a:prstGeom>
          <a:solidFill>
            <a:sysClr val="window" lastClr="FFFFFF"/>
          </a:solidFill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lIns="48207" tIns="24104" rIns="48207" bIns="24104" rtlCol="0" anchor="ctr"/>
          <a:lstStyle/>
          <a:p>
            <a:pPr defTabSz="482078"/>
            <a:r>
              <a:rPr lang="ru-RU" sz="900" b="1" dirty="0">
                <a:solidFill>
                  <a:prstClr val="black"/>
                </a:solidFill>
                <a:cs typeface="Arial" panose="020B0604020202020204" pitchFamily="34" charset="0"/>
              </a:rPr>
              <a:t>ДИАГНОЗ</a:t>
            </a:r>
          </a:p>
          <a:p>
            <a:pPr defTabSz="482078"/>
            <a:r>
              <a:rPr lang="ru-RU" sz="900" dirty="0">
                <a:solidFill>
                  <a:prstClr val="black"/>
                </a:solidFill>
                <a:cs typeface="Arial" panose="020B0604020202020204" pitchFamily="34" charset="0"/>
              </a:rPr>
              <a:t>первичный, основной, сопутствую-</a:t>
            </a:r>
            <a:r>
              <a:rPr lang="ru-RU" sz="900" dirty="0" err="1">
                <a:solidFill>
                  <a:prstClr val="black"/>
                </a:solidFill>
                <a:cs typeface="Arial" panose="020B0604020202020204" pitchFamily="34" charset="0"/>
              </a:rPr>
              <a:t>щий</a:t>
            </a:r>
            <a:r>
              <a:rPr lang="ru-RU" sz="900" dirty="0">
                <a:solidFill>
                  <a:prstClr val="black"/>
                </a:solidFill>
                <a:cs typeface="Arial" panose="020B0604020202020204" pitchFamily="34" charset="0"/>
              </a:rPr>
              <a:t>, </a:t>
            </a:r>
            <a:r>
              <a:rPr lang="ru-RU" sz="900" dirty="0" err="1">
                <a:solidFill>
                  <a:prstClr val="black"/>
                </a:solidFill>
                <a:cs typeface="Arial" panose="020B0604020202020204" pitchFamily="34" charset="0"/>
              </a:rPr>
              <a:t>ослож</a:t>
            </a:r>
            <a:r>
              <a:rPr lang="ru-RU" sz="900" dirty="0">
                <a:solidFill>
                  <a:prstClr val="black"/>
                </a:solidFill>
                <a:cs typeface="Arial" panose="020B0604020202020204" pitchFamily="34" charset="0"/>
              </a:rPr>
              <a:t>-нения</a:t>
            </a:r>
          </a:p>
        </p:txBody>
      </p:sp>
      <p:cxnSp>
        <p:nvCxnSpPr>
          <p:cNvPr id="103" name="Прямая со стрелкой 102"/>
          <p:cNvCxnSpPr/>
          <p:nvPr/>
        </p:nvCxnSpPr>
        <p:spPr>
          <a:xfrm flipH="1" flipV="1">
            <a:off x="1313793" y="1919835"/>
            <a:ext cx="1394272" cy="167333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Прямая со стрелкой 103"/>
          <p:cNvCxnSpPr/>
          <p:nvPr/>
        </p:nvCxnSpPr>
        <p:spPr>
          <a:xfrm flipH="1" flipV="1">
            <a:off x="1345325" y="1919836"/>
            <a:ext cx="283515" cy="137758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Правая фигурная скобка 104"/>
          <p:cNvSpPr/>
          <p:nvPr/>
        </p:nvSpPr>
        <p:spPr>
          <a:xfrm rot="10800000">
            <a:off x="4226754" y="5159847"/>
            <a:ext cx="195529" cy="1486149"/>
          </a:xfrm>
          <a:prstGeom prst="rightBrace">
            <a:avLst>
              <a:gd name="adj1" fmla="val 27320"/>
              <a:gd name="adj2" fmla="val 49270"/>
            </a:avLst>
          </a:prstGeom>
          <a:noFill/>
          <a:ln w="19050" cap="flat" cmpd="sng" algn="ctr">
            <a:solidFill>
              <a:srgbClr val="FF0000"/>
            </a:solidFill>
            <a:prstDash val="solid"/>
          </a:ln>
          <a:effectLst/>
        </p:spPr>
        <p:txBody>
          <a:bodyPr rot="0" spcFirstLastPara="0" vert="horz" wrap="square" lIns="48207" tIns="24104" rIns="48207" bIns="241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106" name="Прямоугольник 105"/>
          <p:cNvSpPr/>
          <p:nvPr/>
        </p:nvSpPr>
        <p:spPr>
          <a:xfrm>
            <a:off x="277480" y="5272009"/>
            <a:ext cx="2272080" cy="818120"/>
          </a:xfrm>
          <a:prstGeom prst="rect">
            <a:avLst/>
          </a:prstGeom>
        </p:spPr>
        <p:txBody>
          <a:bodyPr wrap="square" lIns="48207" tIns="24104" rIns="48207" bIns="24104">
            <a:spAutoFit/>
          </a:bodyPr>
          <a:lstStyle/>
          <a:p>
            <a:pPr algn="ctr"/>
            <a:r>
              <a:rPr lang="ru-RU" sz="1000" b="1" dirty="0">
                <a:solidFill>
                  <a:srgbClr val="253957"/>
                </a:solidFill>
              </a:rPr>
              <a:t>КОНТРОЛЬ</a:t>
            </a:r>
            <a:r>
              <a:rPr lang="ru-RU" sz="1000" dirty="0">
                <a:solidFill>
                  <a:srgbClr val="253957"/>
                </a:solidFill>
              </a:rPr>
              <a:t> </a:t>
            </a:r>
          </a:p>
          <a:p>
            <a:pPr algn="ctr"/>
            <a:r>
              <a:rPr lang="ru-RU" sz="1000" dirty="0">
                <a:solidFill>
                  <a:srgbClr val="253957"/>
                </a:solidFill>
              </a:rPr>
              <a:t>сроков и диагностических методов, </a:t>
            </a:r>
          </a:p>
          <a:p>
            <a:pPr algn="ctr"/>
            <a:r>
              <a:rPr lang="ru-RU" sz="1000" dirty="0">
                <a:solidFill>
                  <a:srgbClr val="253957"/>
                </a:solidFill>
              </a:rPr>
              <a:t>в том числе факта проведения </a:t>
            </a:r>
          </a:p>
          <a:p>
            <a:pPr algn="ctr"/>
            <a:r>
              <a:rPr lang="ru-RU" sz="1000" dirty="0">
                <a:solidFill>
                  <a:srgbClr val="253957"/>
                </a:solidFill>
              </a:rPr>
              <a:t>и обоснованность назначения исследований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739598" y="3297423"/>
            <a:ext cx="1591185" cy="591500"/>
          </a:xfrm>
          <a:prstGeom prst="rect">
            <a:avLst/>
          </a:prstGeom>
          <a:noFill/>
          <a:ln w="12700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09" tIns="35709" rIns="35709" bIns="35709" numCol="1" spcCol="26782" rtlCol="0" anchor="ctr">
            <a:spAutoFit/>
          </a:bodyPr>
          <a:lstStyle/>
          <a:p>
            <a:r>
              <a:rPr lang="ru-RU" sz="1100" dirty="0">
                <a:solidFill>
                  <a:srgbClr val="253957"/>
                </a:solidFill>
              </a:rPr>
              <a:t>Подозрение на злокачественное новообразование</a:t>
            </a:r>
          </a:p>
        </p:txBody>
      </p:sp>
      <p:graphicFrame>
        <p:nvGraphicFramePr>
          <p:cNvPr id="122" name="Таблица 1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5925491"/>
              </p:ext>
            </p:extLst>
          </p:nvPr>
        </p:nvGraphicFramePr>
        <p:xfrm>
          <a:off x="255993" y="3300598"/>
          <a:ext cx="2226776" cy="165020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2677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750094">
                <a:tc>
                  <a:txBody>
                    <a:bodyPr/>
                    <a:lstStyle/>
                    <a:p>
                      <a:r>
                        <a:rPr lang="ru-RU" sz="1100" dirty="0">
                          <a:solidFill>
                            <a:srgbClr val="253957"/>
                          </a:solidFill>
                        </a:rPr>
                        <a:t>Обследование при подозрении на злокачественное новообразование</a:t>
                      </a:r>
                    </a:p>
                  </a:txBody>
                  <a:tcPr marL="85725" marR="85725" marT="32147" marB="32147">
                    <a:lnL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9525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21469">
                <a:tc>
                  <a:txBody>
                    <a:bodyPr/>
                    <a:lstStyle/>
                    <a:p>
                      <a:r>
                        <a:rPr lang="ru-RU" sz="800" dirty="0">
                          <a:solidFill>
                            <a:srgbClr val="253957"/>
                          </a:solidFill>
                        </a:rPr>
                        <a:t>Вид и дата направления (к онкологу,</a:t>
                      </a:r>
                      <a:r>
                        <a:rPr lang="ru-RU" sz="800" baseline="0" dirty="0">
                          <a:solidFill>
                            <a:srgbClr val="253957"/>
                          </a:solidFill>
                        </a:rPr>
                        <a:t> на биопсию, на дообследование)</a:t>
                      </a:r>
                      <a:endParaRPr lang="ru-RU" sz="800" dirty="0">
                        <a:solidFill>
                          <a:srgbClr val="253957"/>
                        </a:solidFill>
                      </a:endParaRPr>
                    </a:p>
                  </a:txBody>
                  <a:tcPr marL="85725" marR="85725" marT="32147" marB="32147">
                    <a:lnT w="9525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78644">
                <a:tc>
                  <a:txBody>
                    <a:bodyPr/>
                    <a:lstStyle/>
                    <a:p>
                      <a:r>
                        <a:rPr lang="ru-RU" sz="800" dirty="0">
                          <a:solidFill>
                            <a:srgbClr val="253957"/>
                          </a:solidFill>
                        </a:rPr>
                        <a:t>Метод диагностического исследования (например: КТ органов грудной клетки, УЗИ шейных лимфатических узлов</a:t>
                      </a:r>
                      <a:r>
                        <a:rPr lang="ru-RU" sz="800" baseline="0" dirty="0">
                          <a:solidFill>
                            <a:srgbClr val="253957"/>
                          </a:solidFill>
                        </a:rPr>
                        <a:t> и т.д.</a:t>
                      </a:r>
                      <a:endParaRPr lang="ru-RU" sz="800" dirty="0">
                        <a:solidFill>
                          <a:srgbClr val="253957"/>
                        </a:solidFill>
                      </a:endParaRPr>
                    </a:p>
                  </a:txBody>
                  <a:tcPr marL="85725" marR="85725" marT="32147" marB="32147">
                    <a:lnT w="9525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28" name="Таблица 1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814695"/>
              </p:ext>
            </p:extLst>
          </p:nvPr>
        </p:nvGraphicFramePr>
        <p:xfrm>
          <a:off x="4442116" y="3033404"/>
          <a:ext cx="2386235" cy="371832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8623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r>
                        <a:rPr lang="ru-RU" sz="900" dirty="0">
                          <a:solidFill>
                            <a:srgbClr val="253957"/>
                          </a:solidFill>
                        </a:rPr>
                        <a:t>Сведения о случае лечения онкологического заболевания</a:t>
                      </a:r>
                    </a:p>
                  </a:txBody>
                  <a:tcPr marL="85725" marR="85725" marT="32147" marB="3214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39416">
                <a:tc>
                  <a:txBody>
                    <a:bodyPr/>
                    <a:lstStyle/>
                    <a:p>
                      <a:r>
                        <a:rPr lang="ru-RU" sz="900" dirty="0">
                          <a:solidFill>
                            <a:srgbClr val="253957"/>
                          </a:solidFill>
                        </a:rPr>
                        <a:t>Первичное лечение (лечение пациента за исключением прогрессирования</a:t>
                      </a:r>
                      <a:r>
                        <a:rPr lang="ru-RU" sz="900" baseline="0" dirty="0">
                          <a:solidFill>
                            <a:srgbClr val="253957"/>
                          </a:solidFill>
                        </a:rPr>
                        <a:t> и рецидива), лечение при рецидиве, лечение при прогрессировании, динамическое наблюдение, диспансерное наблюдение</a:t>
                      </a:r>
                      <a:endParaRPr lang="ru-RU" sz="900" dirty="0">
                        <a:solidFill>
                          <a:srgbClr val="253957"/>
                        </a:solidFill>
                      </a:endParaRPr>
                    </a:p>
                  </a:txBody>
                  <a:tcPr marL="85725" marR="85725" marT="32147" marB="3214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21506">
                <a:tc>
                  <a:txBody>
                    <a:bodyPr/>
                    <a:lstStyle/>
                    <a:p>
                      <a:r>
                        <a:rPr lang="ru-RU" sz="900" dirty="0">
                          <a:solidFill>
                            <a:srgbClr val="253957"/>
                          </a:solidFill>
                        </a:rPr>
                        <a:t>Признак</a:t>
                      </a:r>
                      <a:r>
                        <a:rPr lang="ru-RU" sz="900" baseline="0" dirty="0">
                          <a:solidFill>
                            <a:srgbClr val="253957"/>
                          </a:solidFill>
                        </a:rPr>
                        <a:t> появления отдаленных метастазов (+/- только при прогрессировании или рецидиве)</a:t>
                      </a:r>
                      <a:endParaRPr lang="ru-RU" sz="900" dirty="0">
                        <a:solidFill>
                          <a:srgbClr val="253957"/>
                        </a:solidFill>
                      </a:endParaRPr>
                    </a:p>
                  </a:txBody>
                  <a:tcPr marL="85725" marR="85725" marT="32147" marB="3214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03597">
                <a:tc>
                  <a:txBody>
                    <a:bodyPr/>
                    <a:lstStyle/>
                    <a:p>
                      <a:r>
                        <a:rPr lang="ru-RU" sz="900" dirty="0">
                          <a:solidFill>
                            <a:srgbClr val="253957"/>
                          </a:solidFill>
                        </a:rPr>
                        <a:t>Стадия заболевания (</a:t>
                      </a:r>
                      <a:r>
                        <a:rPr lang="en-US" sz="900" dirty="0">
                          <a:solidFill>
                            <a:srgbClr val="253957"/>
                          </a:solidFill>
                        </a:rPr>
                        <a:t>TNM</a:t>
                      </a:r>
                      <a:r>
                        <a:rPr lang="ru-RU" sz="900" dirty="0">
                          <a:solidFill>
                            <a:srgbClr val="253957"/>
                          </a:solidFill>
                        </a:rPr>
                        <a:t>)</a:t>
                      </a:r>
                    </a:p>
                  </a:txBody>
                  <a:tcPr marL="85725" marR="85725" marT="32147" marB="3214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82203">
                <a:tc>
                  <a:txBody>
                    <a:bodyPr/>
                    <a:lstStyle/>
                    <a:p>
                      <a:r>
                        <a:rPr lang="ru-RU" sz="900" dirty="0">
                          <a:solidFill>
                            <a:srgbClr val="253957"/>
                          </a:solidFill>
                        </a:rPr>
                        <a:t>Тип хирургического лечения (первичная опухоль, метастазов, симптоматическое)</a:t>
                      </a:r>
                    </a:p>
                  </a:txBody>
                  <a:tcPr marL="85725" marR="85725" marT="32147" marB="3214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ru-RU" sz="900" dirty="0">
                          <a:solidFill>
                            <a:srgbClr val="253957"/>
                          </a:solidFill>
                        </a:rPr>
                        <a:t>Линия и цикл</a:t>
                      </a:r>
                      <a:r>
                        <a:rPr lang="ru-RU" sz="900" baseline="0" dirty="0">
                          <a:solidFill>
                            <a:srgbClr val="253957"/>
                          </a:solidFill>
                        </a:rPr>
                        <a:t> лекарственной противоопухолевой терапии</a:t>
                      </a:r>
                      <a:endParaRPr lang="ru-RU" sz="900" dirty="0">
                        <a:solidFill>
                          <a:srgbClr val="253957"/>
                        </a:solidFill>
                      </a:endParaRPr>
                    </a:p>
                  </a:txBody>
                  <a:tcPr marL="85725" marR="85725" marT="32147" marB="3214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ru-RU" sz="900" dirty="0">
                          <a:solidFill>
                            <a:srgbClr val="253957"/>
                          </a:solidFill>
                        </a:rPr>
                        <a:t>Схема химиотерапии,</a:t>
                      </a:r>
                      <a:r>
                        <a:rPr lang="ru-RU" sz="900" baseline="0" dirty="0">
                          <a:solidFill>
                            <a:srgbClr val="253957"/>
                          </a:solidFill>
                        </a:rPr>
                        <a:t> в т. ч. при комбинировании схем</a:t>
                      </a:r>
                      <a:endParaRPr lang="ru-RU" sz="900" dirty="0">
                        <a:solidFill>
                          <a:srgbClr val="253957"/>
                        </a:solidFill>
                      </a:endParaRPr>
                    </a:p>
                  </a:txBody>
                  <a:tcPr marL="85725" marR="85725" marT="32147" marB="3214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ru-RU" sz="900" dirty="0">
                          <a:solidFill>
                            <a:srgbClr val="253957"/>
                          </a:solidFill>
                        </a:rPr>
                        <a:t>Тип лучевой терапии и суммарная очаговая доза</a:t>
                      </a:r>
                    </a:p>
                  </a:txBody>
                  <a:tcPr marL="85725" marR="85725" marT="32147" marB="3214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cxnSp>
        <p:nvCxnSpPr>
          <p:cNvPr id="131" name="Прямая со стрелкой 130"/>
          <p:cNvCxnSpPr/>
          <p:nvPr/>
        </p:nvCxnSpPr>
        <p:spPr>
          <a:xfrm flipH="1" flipV="1">
            <a:off x="4252855" y="1919836"/>
            <a:ext cx="1389607" cy="110990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3" name="Таблица 1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5378342"/>
              </p:ext>
            </p:extLst>
          </p:nvPr>
        </p:nvGraphicFramePr>
        <p:xfrm>
          <a:off x="7024468" y="3445328"/>
          <a:ext cx="1848629" cy="117871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4862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407194">
                <a:tc>
                  <a:txBody>
                    <a:bodyPr/>
                    <a:lstStyle/>
                    <a:p>
                      <a:r>
                        <a:rPr lang="ru-RU" sz="1100" b="0" dirty="0">
                          <a:solidFill>
                            <a:srgbClr val="253957"/>
                          </a:solidFill>
                        </a:rPr>
                        <a:t>Диагностический</a:t>
                      </a:r>
                      <a:r>
                        <a:rPr lang="ru-RU" sz="1100" b="0" baseline="0" dirty="0">
                          <a:solidFill>
                            <a:srgbClr val="253957"/>
                          </a:solidFill>
                        </a:rPr>
                        <a:t> блок</a:t>
                      </a:r>
                      <a:endParaRPr lang="ru-RU" sz="1100" b="0" dirty="0">
                        <a:solidFill>
                          <a:srgbClr val="253957"/>
                        </a:solidFill>
                      </a:endParaRPr>
                    </a:p>
                  </a:txBody>
                  <a:tcPr marL="85725" marR="85725" marT="32147" marB="32147">
                    <a:lnL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9525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21469">
                <a:tc>
                  <a:txBody>
                    <a:bodyPr/>
                    <a:lstStyle/>
                    <a:p>
                      <a:r>
                        <a:rPr lang="ru-RU" sz="800" dirty="0">
                          <a:solidFill>
                            <a:srgbClr val="253957"/>
                          </a:solidFill>
                        </a:rPr>
                        <a:t>Тип диагностики (гистология или иммуногистохимия)</a:t>
                      </a:r>
                    </a:p>
                  </a:txBody>
                  <a:tcPr marL="85725" marR="85725" marT="32147" marB="32147">
                    <a:lnT w="9525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50056">
                <a:tc>
                  <a:txBody>
                    <a:bodyPr/>
                    <a:lstStyle/>
                    <a:p>
                      <a:r>
                        <a:rPr lang="ru-RU" sz="800" dirty="0">
                          <a:solidFill>
                            <a:srgbClr val="253957"/>
                          </a:solidFill>
                        </a:rPr>
                        <a:t>Результат диагностики (гистология или иммуногистохимия)</a:t>
                      </a:r>
                    </a:p>
                  </a:txBody>
                  <a:tcPr marL="85725" marR="85725" marT="32147" marB="32147">
                    <a:lnT w="9525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34" name="Таблица 1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4288441"/>
              </p:ext>
            </p:extLst>
          </p:nvPr>
        </p:nvGraphicFramePr>
        <p:xfrm>
          <a:off x="9307289" y="4871342"/>
          <a:ext cx="2280483" cy="117871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8048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407194">
                <a:tc>
                  <a:txBody>
                    <a:bodyPr/>
                    <a:lstStyle/>
                    <a:p>
                      <a:r>
                        <a:rPr lang="ru-RU" sz="1100" b="0" dirty="0">
                          <a:solidFill>
                            <a:srgbClr val="253957"/>
                          </a:solidFill>
                        </a:rPr>
                        <a:t>Противопоказания и отказы</a:t>
                      </a:r>
                    </a:p>
                  </a:txBody>
                  <a:tcPr marL="85725" marR="85725" marT="32147" marB="32147">
                    <a:lnL w="1270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9525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50056">
                <a:tc>
                  <a:txBody>
                    <a:bodyPr/>
                    <a:lstStyle/>
                    <a:p>
                      <a:r>
                        <a:rPr lang="ru-RU" sz="800" dirty="0">
                          <a:solidFill>
                            <a:srgbClr val="253957"/>
                          </a:solidFill>
                        </a:rPr>
                        <a:t>Противопоказание или отказ к хирургическому лечению, химиотерапии, лучевой</a:t>
                      </a:r>
                      <a:r>
                        <a:rPr lang="ru-RU" sz="800" baseline="0" dirty="0">
                          <a:solidFill>
                            <a:srgbClr val="253957"/>
                          </a:solidFill>
                        </a:rPr>
                        <a:t> терапии</a:t>
                      </a:r>
                      <a:endParaRPr lang="ru-RU" sz="800" dirty="0">
                        <a:solidFill>
                          <a:srgbClr val="253957"/>
                        </a:solidFill>
                      </a:endParaRPr>
                    </a:p>
                  </a:txBody>
                  <a:tcPr marL="85725" marR="85725" marT="32147" marB="32147">
                    <a:lnT w="9525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21469">
                <a:tc>
                  <a:txBody>
                    <a:bodyPr/>
                    <a:lstStyle/>
                    <a:p>
                      <a:r>
                        <a:rPr lang="ru-RU" sz="800" dirty="0">
                          <a:solidFill>
                            <a:srgbClr val="253957"/>
                          </a:solidFill>
                        </a:rPr>
                        <a:t>Дата регистрации противопоказания или отказа</a:t>
                      </a:r>
                    </a:p>
                  </a:txBody>
                  <a:tcPr marL="85725" marR="85725" marT="32147" marB="32147">
                    <a:lnT w="9525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5" name="Прямоугольник 134"/>
          <p:cNvSpPr/>
          <p:nvPr/>
        </p:nvSpPr>
        <p:spPr>
          <a:xfrm>
            <a:off x="2482768" y="5442246"/>
            <a:ext cx="1858991" cy="818120"/>
          </a:xfrm>
          <a:prstGeom prst="rect">
            <a:avLst/>
          </a:prstGeom>
        </p:spPr>
        <p:txBody>
          <a:bodyPr wrap="square" lIns="48207" tIns="24104" rIns="48207" bIns="24104">
            <a:spAutoFit/>
          </a:bodyPr>
          <a:lstStyle/>
          <a:p>
            <a:pPr algn="ctr"/>
            <a:r>
              <a:rPr lang="ru-RU" sz="1000" b="1" dirty="0">
                <a:solidFill>
                  <a:srgbClr val="253957"/>
                </a:solidFill>
              </a:rPr>
              <a:t>КОНТРОЛЬ</a:t>
            </a:r>
            <a:r>
              <a:rPr lang="ru-RU" sz="1000" dirty="0">
                <a:solidFill>
                  <a:srgbClr val="253957"/>
                </a:solidFill>
              </a:rPr>
              <a:t> </a:t>
            </a:r>
          </a:p>
          <a:p>
            <a:pPr algn="ctr"/>
            <a:r>
              <a:rPr lang="ru-RU" sz="1000" dirty="0">
                <a:solidFill>
                  <a:srgbClr val="253957"/>
                </a:solidFill>
              </a:rPr>
              <a:t>выбранной тактики ведения пациента с учетом стадии заболевания, в том числе курсов химиотерапии</a:t>
            </a:r>
          </a:p>
        </p:txBody>
      </p:sp>
      <p:sp>
        <p:nvSpPr>
          <p:cNvPr id="136" name="Прямоугольник 135"/>
          <p:cNvSpPr/>
          <p:nvPr/>
        </p:nvSpPr>
        <p:spPr>
          <a:xfrm>
            <a:off x="6941084" y="5442245"/>
            <a:ext cx="2096573" cy="818120"/>
          </a:xfrm>
          <a:prstGeom prst="rect">
            <a:avLst/>
          </a:prstGeom>
        </p:spPr>
        <p:txBody>
          <a:bodyPr wrap="square" lIns="48207" tIns="24104" rIns="48207" bIns="24104">
            <a:spAutoFit/>
          </a:bodyPr>
          <a:lstStyle/>
          <a:p>
            <a:pPr algn="ctr"/>
            <a:r>
              <a:rPr lang="ru-RU" sz="1000" b="1" dirty="0">
                <a:solidFill>
                  <a:srgbClr val="253957"/>
                </a:solidFill>
              </a:rPr>
              <a:t>КОНТРОЛЬ</a:t>
            </a:r>
            <a:r>
              <a:rPr lang="ru-RU" sz="1000" dirty="0">
                <a:solidFill>
                  <a:srgbClr val="253957"/>
                </a:solidFill>
              </a:rPr>
              <a:t> </a:t>
            </a:r>
          </a:p>
          <a:p>
            <a:pPr algn="ctr"/>
            <a:r>
              <a:rPr lang="ru-RU" sz="1000" dirty="0">
                <a:solidFill>
                  <a:srgbClr val="253957"/>
                </a:solidFill>
              </a:rPr>
              <a:t>изменения тактики ведения пациента (коррекция терапии в случае развития осложнений заболевания)</a:t>
            </a:r>
          </a:p>
        </p:txBody>
      </p:sp>
      <p:sp>
        <p:nvSpPr>
          <p:cNvPr id="137" name="Прямоугольник 136"/>
          <p:cNvSpPr/>
          <p:nvPr/>
        </p:nvSpPr>
        <p:spPr>
          <a:xfrm>
            <a:off x="7024468" y="4683270"/>
            <a:ext cx="1848629" cy="510348"/>
          </a:xfrm>
          <a:prstGeom prst="rect">
            <a:avLst/>
          </a:prstGeom>
        </p:spPr>
        <p:txBody>
          <a:bodyPr wrap="square" lIns="48207" tIns="24104" rIns="48207" bIns="24104">
            <a:spAutoFit/>
          </a:bodyPr>
          <a:lstStyle/>
          <a:p>
            <a:pPr algn="ctr"/>
            <a:r>
              <a:rPr lang="ru-RU" sz="1000" b="1" dirty="0">
                <a:solidFill>
                  <a:srgbClr val="253957"/>
                </a:solidFill>
              </a:rPr>
              <a:t>КОНТРОЛЬ</a:t>
            </a:r>
            <a:r>
              <a:rPr lang="ru-RU" sz="1000" dirty="0">
                <a:solidFill>
                  <a:srgbClr val="253957"/>
                </a:solidFill>
              </a:rPr>
              <a:t> </a:t>
            </a:r>
          </a:p>
          <a:p>
            <a:pPr algn="ctr"/>
            <a:r>
              <a:rPr lang="ru-RU" sz="1000" dirty="0">
                <a:solidFill>
                  <a:srgbClr val="253957"/>
                </a:solidFill>
              </a:rPr>
              <a:t>постановки диагноза (стадии и </a:t>
            </a:r>
            <a:r>
              <a:rPr lang="en-US" sz="1000" dirty="0">
                <a:solidFill>
                  <a:srgbClr val="253957"/>
                </a:solidFill>
              </a:rPr>
              <a:t>TNM</a:t>
            </a:r>
            <a:r>
              <a:rPr lang="ru-RU" sz="1000" dirty="0">
                <a:solidFill>
                  <a:srgbClr val="253957"/>
                </a:solidFill>
              </a:rPr>
              <a:t>)</a:t>
            </a:r>
          </a:p>
        </p:txBody>
      </p:sp>
      <p:cxnSp>
        <p:nvCxnSpPr>
          <p:cNvPr id="138" name="Прямая со стрелкой 137"/>
          <p:cNvCxnSpPr/>
          <p:nvPr/>
        </p:nvCxnSpPr>
        <p:spPr>
          <a:xfrm flipH="1" flipV="1">
            <a:off x="5382451" y="1886120"/>
            <a:ext cx="2032205" cy="155921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Прямая со стрелкой 139"/>
          <p:cNvCxnSpPr/>
          <p:nvPr/>
        </p:nvCxnSpPr>
        <p:spPr>
          <a:xfrm flipH="1" flipV="1">
            <a:off x="7024470" y="1919832"/>
            <a:ext cx="3919388" cy="294315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9" name="Таблица 9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6383308"/>
              </p:ext>
            </p:extLst>
          </p:nvPr>
        </p:nvGraphicFramePr>
        <p:xfrm>
          <a:off x="9006693" y="710961"/>
          <a:ext cx="3050475" cy="3297841"/>
        </p:xfrm>
        <a:graphic>
          <a:graphicData uri="http://schemas.openxmlformats.org/drawingml/2006/table">
            <a:tbl>
              <a:tblPr/>
              <a:tblGrid>
                <a:gridCol w="182583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2464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45080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Рак пищевода</a:t>
                      </a:r>
                    </a:p>
                  </a:txBody>
                  <a:tcPr marL="6699" marR="6699" marT="50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C15</a:t>
                      </a:r>
                    </a:p>
                  </a:txBody>
                  <a:tcPr marL="6699" marR="6699" marT="50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45080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Рак желудка</a:t>
                      </a:r>
                    </a:p>
                  </a:txBody>
                  <a:tcPr marL="6699" marR="6699" marT="50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C16</a:t>
                      </a:r>
                    </a:p>
                  </a:txBody>
                  <a:tcPr marL="6699" marR="6699" marT="50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45080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Рак поджелудочной железы</a:t>
                      </a:r>
                    </a:p>
                  </a:txBody>
                  <a:tcPr marL="6699" marR="6699" marT="50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C25</a:t>
                      </a:r>
                    </a:p>
                  </a:txBody>
                  <a:tcPr marL="6699" marR="6699" marT="50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82360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Рак печени</a:t>
                      </a:r>
                      <a:b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(печеночноклеточный)</a:t>
                      </a:r>
                    </a:p>
                  </a:txBody>
                  <a:tcPr marL="6699" marR="6699" marT="50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C22.0</a:t>
                      </a:r>
                    </a:p>
                  </a:txBody>
                  <a:tcPr marL="6699" marR="6699" marT="50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45080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Рак легкого</a:t>
                      </a:r>
                    </a:p>
                  </a:txBody>
                  <a:tcPr marL="6699" marR="6699" marT="50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C34</a:t>
                      </a:r>
                    </a:p>
                  </a:txBody>
                  <a:tcPr marL="6699" marR="6699" marT="50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45080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Рак гортани</a:t>
                      </a:r>
                    </a:p>
                  </a:txBody>
                  <a:tcPr marL="6699" marR="6699" marT="50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C32</a:t>
                      </a:r>
                    </a:p>
                  </a:txBody>
                  <a:tcPr marL="6699" marR="6699" marT="50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45080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Рак щитовидной железы</a:t>
                      </a:r>
                    </a:p>
                  </a:txBody>
                  <a:tcPr marL="6699" marR="6699" marT="50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C73</a:t>
                      </a:r>
                    </a:p>
                  </a:txBody>
                  <a:tcPr marL="6699" marR="6699" marT="50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45080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Рак шейки матки</a:t>
                      </a:r>
                    </a:p>
                  </a:txBody>
                  <a:tcPr marL="6699" marR="6699" marT="50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C53</a:t>
                      </a:r>
                    </a:p>
                  </a:txBody>
                  <a:tcPr marL="6699" marR="6699" marT="50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45080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Рак тела матки</a:t>
                      </a:r>
                    </a:p>
                  </a:txBody>
                  <a:tcPr marL="6699" marR="6699" marT="50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C54</a:t>
                      </a:r>
                    </a:p>
                  </a:txBody>
                  <a:tcPr marL="6699" marR="6699" marT="50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145080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Рак яичников</a:t>
                      </a:r>
                    </a:p>
                  </a:txBody>
                  <a:tcPr marL="6699" marR="6699" marT="50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C56</a:t>
                      </a:r>
                    </a:p>
                  </a:txBody>
                  <a:tcPr marL="6699" marR="6699" marT="50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145080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Рак паренхимы почки</a:t>
                      </a:r>
                    </a:p>
                  </a:txBody>
                  <a:tcPr marL="6699" marR="6699" marT="50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C64</a:t>
                      </a:r>
                    </a:p>
                  </a:txBody>
                  <a:tcPr marL="6699" marR="6699" marT="50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145080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Рак предстательной железы</a:t>
                      </a:r>
                    </a:p>
                  </a:txBody>
                  <a:tcPr marL="6699" marR="6699" marT="50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C61</a:t>
                      </a:r>
                    </a:p>
                  </a:txBody>
                  <a:tcPr marL="6699" marR="6699" marT="50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145080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Рак мочевого пузыря</a:t>
                      </a:r>
                    </a:p>
                  </a:txBody>
                  <a:tcPr marL="6699" marR="6699" marT="50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C67</a:t>
                      </a:r>
                    </a:p>
                  </a:txBody>
                  <a:tcPr marL="6699" marR="6699" marT="50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145080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Рак прямой кишки</a:t>
                      </a:r>
                    </a:p>
                  </a:txBody>
                  <a:tcPr marL="6699" marR="6699" marT="50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C20</a:t>
                      </a:r>
                    </a:p>
                  </a:txBody>
                  <a:tcPr marL="6699" marR="6699" marT="50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82360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Рак ободочной кишки и ректосигмоидного отдела</a:t>
                      </a:r>
                    </a:p>
                  </a:txBody>
                  <a:tcPr marL="6699" marR="6699" marT="50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C18/C19</a:t>
                      </a:r>
                    </a:p>
                  </a:txBody>
                  <a:tcPr marL="6699" marR="6699" marT="50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145080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Меланома кожи</a:t>
                      </a:r>
                    </a:p>
                  </a:txBody>
                  <a:tcPr marL="6699" marR="6699" marT="50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C43</a:t>
                      </a:r>
                    </a:p>
                  </a:txBody>
                  <a:tcPr marL="6699" marR="6699" marT="50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556921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Рак кожи базальноклеточный и плоскоклеточный</a:t>
                      </a:r>
                    </a:p>
                  </a:txBody>
                  <a:tcPr marL="6699" marR="6699" marT="50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C44.0/C44.2/C44.3/C44.4/C44.5/C44.6/C44.7/C44.8/C44.9</a:t>
                      </a:r>
                    </a:p>
                  </a:txBody>
                  <a:tcPr marL="6699" marR="6699" marT="50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145080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Рак молочной железы</a:t>
                      </a:r>
                    </a:p>
                  </a:txBody>
                  <a:tcPr marL="6699" marR="6699" marT="50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C50</a:t>
                      </a:r>
                    </a:p>
                  </a:txBody>
                  <a:tcPr marL="6699" marR="6699" marT="50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147" name="Правая фигурная скобка 146"/>
          <p:cNvSpPr/>
          <p:nvPr/>
        </p:nvSpPr>
        <p:spPr>
          <a:xfrm rot="5400000">
            <a:off x="1350568" y="4078465"/>
            <a:ext cx="135617" cy="2281789"/>
          </a:xfrm>
          <a:prstGeom prst="rightBrace">
            <a:avLst>
              <a:gd name="adj1" fmla="val 27320"/>
              <a:gd name="adj2" fmla="val 49270"/>
            </a:avLst>
          </a:prstGeom>
          <a:noFill/>
          <a:ln w="19050" cap="flat" cmpd="sng" algn="ctr">
            <a:solidFill>
              <a:srgbClr val="FF0000"/>
            </a:solidFill>
            <a:prstDash val="solid"/>
          </a:ln>
          <a:effectLst/>
        </p:spPr>
        <p:txBody>
          <a:bodyPr rot="0" spcFirstLastPara="0" vert="horz" wrap="square" lIns="48207" tIns="24104" rIns="48207" bIns="241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148" name="Правая фигурная скобка 147"/>
          <p:cNvSpPr/>
          <p:nvPr/>
        </p:nvSpPr>
        <p:spPr>
          <a:xfrm rot="5400000">
            <a:off x="7880973" y="3684755"/>
            <a:ext cx="135617" cy="1848628"/>
          </a:xfrm>
          <a:prstGeom prst="rightBrace">
            <a:avLst>
              <a:gd name="adj1" fmla="val 27320"/>
              <a:gd name="adj2" fmla="val 49270"/>
            </a:avLst>
          </a:prstGeom>
          <a:noFill/>
          <a:ln w="19050" cap="flat" cmpd="sng" algn="ctr">
            <a:solidFill>
              <a:srgbClr val="253957"/>
            </a:solidFill>
            <a:prstDash val="solid"/>
          </a:ln>
          <a:effectLst/>
        </p:spPr>
        <p:txBody>
          <a:bodyPr rot="0" spcFirstLastPara="0" vert="horz" wrap="square" lIns="48207" tIns="24104" rIns="48207" bIns="241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cxnSp>
        <p:nvCxnSpPr>
          <p:cNvPr id="149" name="Прямая со стрелкой 148"/>
          <p:cNvCxnSpPr/>
          <p:nvPr/>
        </p:nvCxnSpPr>
        <p:spPr>
          <a:xfrm>
            <a:off x="6865364" y="4767988"/>
            <a:ext cx="549293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Правая фигурная скобка 151"/>
          <p:cNvSpPr/>
          <p:nvPr/>
        </p:nvSpPr>
        <p:spPr>
          <a:xfrm rot="10800000">
            <a:off x="9037661" y="4862991"/>
            <a:ext cx="195529" cy="1039930"/>
          </a:xfrm>
          <a:prstGeom prst="rightBrace">
            <a:avLst>
              <a:gd name="adj1" fmla="val 27320"/>
              <a:gd name="adj2" fmla="val 49270"/>
            </a:avLst>
          </a:prstGeom>
          <a:noFill/>
          <a:ln w="19050" cap="flat" cmpd="sng" algn="ctr">
            <a:solidFill>
              <a:srgbClr val="FF0000"/>
            </a:solidFill>
            <a:prstDash val="solid"/>
          </a:ln>
          <a:effectLst/>
        </p:spPr>
        <p:txBody>
          <a:bodyPr rot="0" spcFirstLastPara="0" vert="horz" wrap="square" lIns="48207" tIns="24104" rIns="48207" bIns="241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cxnSp>
        <p:nvCxnSpPr>
          <p:cNvPr id="153" name="Прямая со стрелкой 152"/>
          <p:cNvCxnSpPr/>
          <p:nvPr/>
        </p:nvCxnSpPr>
        <p:spPr>
          <a:xfrm flipH="1">
            <a:off x="8617032" y="5442245"/>
            <a:ext cx="420624" cy="0"/>
          </a:xfrm>
          <a:prstGeom prst="straightConnector1">
            <a:avLst/>
          </a:prstGeom>
          <a:ln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Номер слайда 1"/>
          <p:cNvSpPr>
            <a:spLocks noGrp="1"/>
          </p:cNvSpPr>
          <p:nvPr>
            <p:ph type="sldNum" sz="quarter" idx="4294967295"/>
          </p:nvPr>
        </p:nvSpPr>
        <p:spPr>
          <a:xfrm>
            <a:off x="9448800" y="6484200"/>
            <a:ext cx="2743200" cy="365125"/>
          </a:xfrm>
          <a:prstGeom prst="rect">
            <a:avLst/>
          </a:prstGeom>
        </p:spPr>
        <p:txBody>
          <a:bodyPr/>
          <a:lstStyle/>
          <a:p>
            <a:pPr algn="r"/>
            <a:fld id="{7CAC48D7-4F4B-4B04-BC17-41C34ED25E82}" type="slidenum">
              <a:rPr lang="ru-RU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/>
              <a:t>6</a:t>
            </a:fld>
            <a:r>
              <a:rPr lang="ru-RU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  </a:t>
            </a:r>
          </a:p>
        </p:txBody>
      </p:sp>
      <p:pic>
        <p:nvPicPr>
          <p:cNvPr id="45" name="Picture 2" descr="http://www.ffoms.ru/bitrix/templates/ffoms/images/logo3.png">
            <a:extLst>
              <a:ext uri="{FF2B5EF4-FFF2-40B4-BE49-F238E27FC236}">
                <a16:creationId xmlns="" xmlns:a16="http://schemas.microsoft.com/office/drawing/2014/main" id="{AEADED86-5FCB-4754-B52E-60076E41DF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2812" y="201872"/>
            <a:ext cx="2220558" cy="418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6" name="Прямая соединительная линия 45">
            <a:extLst>
              <a:ext uri="{FF2B5EF4-FFF2-40B4-BE49-F238E27FC236}">
                <a16:creationId xmlns="" xmlns:a16="http://schemas.microsoft.com/office/drawing/2014/main" id="{87E742BC-436D-42B3-B1BC-3123015C633F}"/>
              </a:ext>
            </a:extLst>
          </p:cNvPr>
          <p:cNvCxnSpPr>
            <a:cxnSpLocks/>
          </p:cNvCxnSpPr>
          <p:nvPr/>
        </p:nvCxnSpPr>
        <p:spPr>
          <a:xfrm>
            <a:off x="340242" y="751809"/>
            <a:ext cx="11383128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Прямоугольник 46">
            <a:extLst>
              <a:ext uri="{FF2B5EF4-FFF2-40B4-BE49-F238E27FC236}">
                <a16:creationId xmlns="" xmlns:a16="http://schemas.microsoft.com/office/drawing/2014/main" id="{10C37ED8-A5E8-4B03-B7D7-F84633FF4139}"/>
              </a:ext>
            </a:extLst>
          </p:cNvPr>
          <p:cNvSpPr/>
          <p:nvPr/>
        </p:nvSpPr>
        <p:spPr>
          <a:xfrm>
            <a:off x="276556" y="267573"/>
            <a:ext cx="978184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КОНТРОЛЬ МЕДИЦИНСКОЙ ПОМОЩИ, ОКАЗАННОЙ ПАЦИЕНТАМ СО ЗЛОКАЧЕСТВЕННЫМИ НОВООБРАЗОВАНИЯМИ</a:t>
            </a:r>
          </a:p>
        </p:txBody>
      </p:sp>
    </p:spTree>
    <p:extLst>
      <p:ext uri="{BB962C8B-B14F-4D97-AF65-F5344CB8AC3E}">
        <p14:creationId xmlns:p14="http://schemas.microsoft.com/office/powerpoint/2010/main" val="718134503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Номер слайда 1"/>
          <p:cNvSpPr>
            <a:spLocks noGrp="1"/>
          </p:cNvSpPr>
          <p:nvPr>
            <p:ph type="sldNum" sz="quarter" idx="4294967295"/>
          </p:nvPr>
        </p:nvSpPr>
        <p:spPr>
          <a:xfrm>
            <a:off x="9448800" y="6484200"/>
            <a:ext cx="2743200" cy="365125"/>
          </a:xfrm>
          <a:prstGeom prst="rect">
            <a:avLst/>
          </a:prstGeom>
        </p:spPr>
        <p:txBody>
          <a:bodyPr/>
          <a:lstStyle/>
          <a:p>
            <a:pPr algn="r"/>
            <a:fld id="{7CAC48D7-4F4B-4B04-BC17-41C34ED25E82}" type="slidenum">
              <a:rPr lang="ru-RU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/>
              <a:t>7</a:t>
            </a:fld>
            <a:r>
              <a:rPr lang="ru-RU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  </a:t>
            </a:r>
          </a:p>
        </p:txBody>
      </p:sp>
      <p:pic>
        <p:nvPicPr>
          <p:cNvPr id="13" name="Picture 2" descr="http://www.ffoms.ru/bitrix/templates/ffoms/images/logo3.png">
            <a:extLst>
              <a:ext uri="{FF2B5EF4-FFF2-40B4-BE49-F238E27FC236}">
                <a16:creationId xmlns="" xmlns:a16="http://schemas.microsoft.com/office/drawing/2014/main" id="{E2ECEC88-A087-4590-AAD1-D0F5B34CA6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2812" y="201872"/>
            <a:ext cx="2220558" cy="418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Прямая соединительная линия 13">
            <a:extLst>
              <a:ext uri="{FF2B5EF4-FFF2-40B4-BE49-F238E27FC236}">
                <a16:creationId xmlns="" xmlns:a16="http://schemas.microsoft.com/office/drawing/2014/main" id="{93E27B93-2C35-4DD7-A193-A4552C271AEF}"/>
              </a:ext>
            </a:extLst>
          </p:cNvPr>
          <p:cNvCxnSpPr>
            <a:cxnSpLocks/>
          </p:cNvCxnSpPr>
          <p:nvPr/>
        </p:nvCxnSpPr>
        <p:spPr>
          <a:xfrm>
            <a:off x="340242" y="751809"/>
            <a:ext cx="11383128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0C61CACA-E7D1-4611-AF6B-94AC9FDDB21B}"/>
              </a:ext>
            </a:extLst>
          </p:cNvPr>
          <p:cNvSpPr/>
          <p:nvPr/>
        </p:nvSpPr>
        <p:spPr>
          <a:xfrm>
            <a:off x="276557" y="267573"/>
            <a:ext cx="89237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ВИДЫ КОНТРОЛЬНО-ЭКСПЕРТНЫХ МЕРОПРИЯТИЙ ПО ПРОФИЛЮ «ОНКОЛОГИЯ»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="" xmlns:a16="http://schemas.microsoft.com/office/drawing/2014/main" id="{FC216885-D08F-4FD8-8A18-9FD2ECC1AF84}"/>
              </a:ext>
            </a:extLst>
          </p:cNvPr>
          <p:cNvCxnSpPr>
            <a:cxnSpLocks/>
          </p:cNvCxnSpPr>
          <p:nvPr/>
        </p:nvCxnSpPr>
        <p:spPr>
          <a:xfrm flipH="1" flipV="1">
            <a:off x="340243" y="1621858"/>
            <a:ext cx="0" cy="4656671"/>
          </a:xfrm>
          <a:prstGeom prst="line">
            <a:avLst/>
          </a:prstGeom>
          <a:ln w="31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9AFC298A-197B-445E-A2E4-C71EE51EBC21}"/>
              </a:ext>
            </a:extLst>
          </p:cNvPr>
          <p:cNvSpPr/>
          <p:nvPr/>
        </p:nvSpPr>
        <p:spPr>
          <a:xfrm>
            <a:off x="340242" y="977524"/>
            <a:ext cx="97509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МЭЭ:</a:t>
            </a:r>
          </a:p>
        </p:txBody>
      </p:sp>
      <p:cxnSp>
        <p:nvCxnSpPr>
          <p:cNvPr id="17" name="Прямая соединительная линия 16">
            <a:extLst>
              <a:ext uri="{FF2B5EF4-FFF2-40B4-BE49-F238E27FC236}">
                <a16:creationId xmlns="" xmlns:a16="http://schemas.microsoft.com/office/drawing/2014/main" id="{EF3A3DD2-1A7A-4571-B6CD-83DC540C950F}"/>
              </a:ext>
            </a:extLst>
          </p:cNvPr>
          <p:cNvCxnSpPr>
            <a:cxnSpLocks/>
          </p:cNvCxnSpPr>
          <p:nvPr/>
        </p:nvCxnSpPr>
        <p:spPr>
          <a:xfrm>
            <a:off x="364774" y="1493630"/>
            <a:ext cx="0" cy="659864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967BF5CF-17F8-49BF-AA7C-77A23E13348A}"/>
              </a:ext>
            </a:extLst>
          </p:cNvPr>
          <p:cNvSpPr/>
          <p:nvPr/>
        </p:nvSpPr>
        <p:spPr>
          <a:xfrm>
            <a:off x="523401" y="1498750"/>
            <a:ext cx="1239827" cy="33855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>
            <a:spAutoFit/>
          </a:bodyPr>
          <a:lstStyle/>
          <a:p>
            <a:r>
              <a:rPr lang="ru-RU" sz="1600" dirty="0"/>
              <a:t>1. ЦЕЛЕВАЯ: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AA623B4B-6933-42A1-A843-1C8F426F8A48}"/>
              </a:ext>
            </a:extLst>
          </p:cNvPr>
          <p:cNvSpPr/>
          <p:nvPr/>
        </p:nvSpPr>
        <p:spPr>
          <a:xfrm>
            <a:off x="523401" y="2013462"/>
            <a:ext cx="540505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–"/>
            </a:pPr>
            <a:r>
              <a:rPr lang="ru-RU" sz="1400" dirty="0"/>
              <a:t>жалоба застрахованного лица на несоблюдение сроков оказания медицинской помощи по профилю «Онкология»;</a:t>
            </a:r>
          </a:p>
          <a:p>
            <a:pPr marL="285750" indent="-285750">
              <a:buFont typeface="Arial" panose="020B0604020202020204" pitchFamily="34" charset="0"/>
              <a:buChar char="–"/>
            </a:pPr>
            <a:r>
              <a:rPr lang="ru-RU" sz="1400" dirty="0"/>
              <a:t>несвоевременная постановка на диспансерное наблюдение, не соблюдение периодичности диспансерный осмотров;</a:t>
            </a:r>
          </a:p>
          <a:p>
            <a:pPr marL="285750" indent="-285750">
              <a:buFont typeface="Arial" panose="020B0604020202020204" pitchFamily="34" charset="0"/>
              <a:buChar char="–"/>
            </a:pPr>
            <a:r>
              <a:rPr lang="ru-RU" sz="1400" dirty="0"/>
              <a:t>лечение с применением химиотерапии;</a:t>
            </a:r>
          </a:p>
          <a:p>
            <a:pPr marL="285750" indent="-285750">
              <a:buFont typeface="Arial" panose="020B0604020202020204" pitchFamily="34" charset="0"/>
              <a:buChar char="–"/>
            </a:pPr>
            <a:r>
              <a:rPr lang="ru-RU" sz="1400" dirty="0"/>
              <a:t>непрофильная госпитализация.</a:t>
            </a:r>
          </a:p>
        </p:txBody>
      </p:sp>
      <p:cxnSp>
        <p:nvCxnSpPr>
          <p:cNvPr id="53" name="Прямая соединительная линия 52">
            <a:extLst>
              <a:ext uri="{FF2B5EF4-FFF2-40B4-BE49-F238E27FC236}">
                <a16:creationId xmlns="" xmlns:a16="http://schemas.microsoft.com/office/drawing/2014/main" id="{ACBC7B7D-A762-495F-84C6-D455CFDE737F}"/>
              </a:ext>
            </a:extLst>
          </p:cNvPr>
          <p:cNvCxnSpPr>
            <a:cxnSpLocks/>
          </p:cNvCxnSpPr>
          <p:nvPr/>
        </p:nvCxnSpPr>
        <p:spPr>
          <a:xfrm>
            <a:off x="364774" y="3791003"/>
            <a:ext cx="0" cy="659864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Прямоугольник 53">
            <a:extLst>
              <a:ext uri="{FF2B5EF4-FFF2-40B4-BE49-F238E27FC236}">
                <a16:creationId xmlns="" xmlns:a16="http://schemas.microsoft.com/office/drawing/2014/main" id="{0CF22712-925C-491C-A687-E01E7AE1810E}"/>
              </a:ext>
            </a:extLst>
          </p:cNvPr>
          <p:cNvSpPr/>
          <p:nvPr/>
        </p:nvSpPr>
        <p:spPr>
          <a:xfrm>
            <a:off x="523401" y="3796123"/>
            <a:ext cx="1420197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>
            <a:spAutoFit/>
          </a:bodyPr>
          <a:lstStyle/>
          <a:p>
            <a:r>
              <a:rPr lang="ru-RU" sz="1600" dirty="0"/>
              <a:t>2. ПЛАНОВАЯ: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372D2508-21BE-4EC8-9CA5-89C1A96C0225}"/>
              </a:ext>
            </a:extLst>
          </p:cNvPr>
          <p:cNvSpPr/>
          <p:nvPr/>
        </p:nvSpPr>
        <p:spPr>
          <a:xfrm>
            <a:off x="481944" y="4312804"/>
            <a:ext cx="467144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–"/>
            </a:pPr>
            <a:r>
              <a:rPr lang="ru-RU" sz="1400" dirty="0"/>
              <a:t>оказание медицинской помощи по профилю «онкология» с применением  рекомендаций НМИЦ</a:t>
            </a:r>
          </a:p>
        </p:txBody>
      </p:sp>
      <p:cxnSp>
        <p:nvCxnSpPr>
          <p:cNvPr id="55" name="Прямая соединительная линия 54">
            <a:extLst>
              <a:ext uri="{FF2B5EF4-FFF2-40B4-BE49-F238E27FC236}">
                <a16:creationId xmlns="" xmlns:a16="http://schemas.microsoft.com/office/drawing/2014/main" id="{6F545457-BC37-4656-B7CF-61EFA229C06D}"/>
              </a:ext>
            </a:extLst>
          </p:cNvPr>
          <p:cNvCxnSpPr>
            <a:cxnSpLocks/>
          </p:cNvCxnSpPr>
          <p:nvPr/>
        </p:nvCxnSpPr>
        <p:spPr>
          <a:xfrm flipH="1" flipV="1">
            <a:off x="6336531" y="1621858"/>
            <a:ext cx="0" cy="4656671"/>
          </a:xfrm>
          <a:prstGeom prst="line">
            <a:avLst/>
          </a:prstGeom>
          <a:ln w="31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6" name="Прямоугольник 55">
            <a:extLst>
              <a:ext uri="{FF2B5EF4-FFF2-40B4-BE49-F238E27FC236}">
                <a16:creationId xmlns="" xmlns:a16="http://schemas.microsoft.com/office/drawing/2014/main" id="{826341FD-EDAA-44B3-8551-20EC288B38BF}"/>
              </a:ext>
            </a:extLst>
          </p:cNvPr>
          <p:cNvSpPr/>
          <p:nvPr/>
        </p:nvSpPr>
        <p:spPr>
          <a:xfrm>
            <a:off x="6336530" y="977524"/>
            <a:ext cx="97509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ЭКМП:</a:t>
            </a:r>
          </a:p>
        </p:txBody>
      </p:sp>
      <p:cxnSp>
        <p:nvCxnSpPr>
          <p:cNvPr id="57" name="Прямая соединительная линия 56">
            <a:extLst>
              <a:ext uri="{FF2B5EF4-FFF2-40B4-BE49-F238E27FC236}">
                <a16:creationId xmlns="" xmlns:a16="http://schemas.microsoft.com/office/drawing/2014/main" id="{ACD8D36E-B35B-468A-93C3-81CD127E5B92}"/>
              </a:ext>
            </a:extLst>
          </p:cNvPr>
          <p:cNvCxnSpPr>
            <a:cxnSpLocks/>
          </p:cNvCxnSpPr>
          <p:nvPr/>
        </p:nvCxnSpPr>
        <p:spPr>
          <a:xfrm>
            <a:off x="6361062" y="1493630"/>
            <a:ext cx="0" cy="659864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Прямоугольник 57">
            <a:extLst>
              <a:ext uri="{FF2B5EF4-FFF2-40B4-BE49-F238E27FC236}">
                <a16:creationId xmlns="" xmlns:a16="http://schemas.microsoft.com/office/drawing/2014/main" id="{346B6B98-72B1-4A2F-A72E-90FED3F1735D}"/>
              </a:ext>
            </a:extLst>
          </p:cNvPr>
          <p:cNvSpPr/>
          <p:nvPr/>
        </p:nvSpPr>
        <p:spPr>
          <a:xfrm>
            <a:off x="6519689" y="1498750"/>
            <a:ext cx="1239827" cy="33855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>
            <a:spAutoFit/>
          </a:bodyPr>
          <a:lstStyle/>
          <a:p>
            <a:r>
              <a:rPr lang="ru-RU" sz="1600" dirty="0"/>
              <a:t>1. ЦЕЛЕВАЯ:</a:t>
            </a:r>
          </a:p>
        </p:txBody>
      </p:sp>
      <p:sp>
        <p:nvSpPr>
          <p:cNvPr id="59" name="Прямоугольник 58">
            <a:extLst>
              <a:ext uri="{FF2B5EF4-FFF2-40B4-BE49-F238E27FC236}">
                <a16:creationId xmlns="" xmlns:a16="http://schemas.microsoft.com/office/drawing/2014/main" id="{8FB39282-B994-49EF-803B-08C220AA6060}"/>
              </a:ext>
            </a:extLst>
          </p:cNvPr>
          <p:cNvSpPr/>
          <p:nvPr/>
        </p:nvSpPr>
        <p:spPr>
          <a:xfrm>
            <a:off x="6519690" y="2013462"/>
            <a:ext cx="497361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–"/>
            </a:pPr>
            <a:r>
              <a:rPr lang="ru-RU" sz="1400" dirty="0"/>
              <a:t>жалоба застрахованного лица на ненадлежащее качество медицинской помощи по профилю «Онкология»;</a:t>
            </a:r>
          </a:p>
          <a:p>
            <a:pPr marL="285750" indent="-285750">
              <a:buFont typeface="Arial" panose="020B0604020202020204" pitchFamily="34" charset="0"/>
              <a:buChar char="–"/>
            </a:pPr>
            <a:r>
              <a:rPr lang="ru-RU" sz="1400" dirty="0"/>
              <a:t>летальный исход;</a:t>
            </a:r>
          </a:p>
          <a:p>
            <a:pPr marL="285750" indent="-285750">
              <a:buFont typeface="Arial" panose="020B0604020202020204" pitchFamily="34" charset="0"/>
              <a:buChar char="–"/>
            </a:pPr>
            <a:r>
              <a:rPr lang="ru-RU" sz="1400" dirty="0"/>
              <a:t>все случаи оказания медицинской помощи по профилю «онкология», в которых выявлены нарушения по результатам МЭЭ.</a:t>
            </a:r>
          </a:p>
        </p:txBody>
      </p:sp>
      <p:cxnSp>
        <p:nvCxnSpPr>
          <p:cNvPr id="60" name="Прямая соединительная линия 59">
            <a:extLst>
              <a:ext uri="{FF2B5EF4-FFF2-40B4-BE49-F238E27FC236}">
                <a16:creationId xmlns="" xmlns:a16="http://schemas.microsoft.com/office/drawing/2014/main" id="{A2380960-08B7-41F0-B323-137DBB43F62C}"/>
              </a:ext>
            </a:extLst>
          </p:cNvPr>
          <p:cNvCxnSpPr>
            <a:cxnSpLocks/>
          </p:cNvCxnSpPr>
          <p:nvPr/>
        </p:nvCxnSpPr>
        <p:spPr>
          <a:xfrm>
            <a:off x="6361062" y="3791003"/>
            <a:ext cx="0" cy="659864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Прямоугольник 60">
            <a:extLst>
              <a:ext uri="{FF2B5EF4-FFF2-40B4-BE49-F238E27FC236}">
                <a16:creationId xmlns="" xmlns:a16="http://schemas.microsoft.com/office/drawing/2014/main" id="{5BFFEE48-C7D6-466E-B2A0-A9C3EC9FCD53}"/>
              </a:ext>
            </a:extLst>
          </p:cNvPr>
          <p:cNvSpPr/>
          <p:nvPr/>
        </p:nvSpPr>
        <p:spPr>
          <a:xfrm>
            <a:off x="6519689" y="3796123"/>
            <a:ext cx="1420197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>
            <a:spAutoFit/>
          </a:bodyPr>
          <a:lstStyle/>
          <a:p>
            <a:r>
              <a:rPr lang="ru-RU" sz="1600" dirty="0"/>
              <a:t>2. ПЛАНОВАЯ:</a:t>
            </a:r>
          </a:p>
        </p:txBody>
      </p:sp>
      <p:sp>
        <p:nvSpPr>
          <p:cNvPr id="62" name="Прямоугольник 61">
            <a:extLst>
              <a:ext uri="{FF2B5EF4-FFF2-40B4-BE49-F238E27FC236}">
                <a16:creationId xmlns="" xmlns:a16="http://schemas.microsoft.com/office/drawing/2014/main" id="{13EFA2B2-8268-4C33-8431-2313A0892187}"/>
              </a:ext>
            </a:extLst>
          </p:cNvPr>
          <p:cNvSpPr/>
          <p:nvPr/>
        </p:nvSpPr>
        <p:spPr>
          <a:xfrm>
            <a:off x="6478232" y="4312804"/>
            <a:ext cx="524513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–"/>
            </a:pPr>
            <a:r>
              <a:rPr lang="ru-RU" sz="1400" dirty="0"/>
              <a:t>рост обращений за амбулаторной медицинской помощи с выявленным подозрением на ЗНО более чем на 10% в сравнении с предыдущим месяцем;</a:t>
            </a:r>
          </a:p>
          <a:p>
            <a:pPr marL="285750" indent="-285750">
              <a:buFont typeface="Arial" panose="020B0604020202020204" pitchFamily="34" charset="0"/>
              <a:buChar char="–"/>
            </a:pPr>
            <a:r>
              <a:rPr lang="ru-RU" sz="1400" dirty="0"/>
              <a:t>оказание медицинской помощи по профилю «онкология» с применением  рекомендаций НМИЦ (оценка полноты и качества выполнения рекомендаций НМИЦ)</a:t>
            </a:r>
          </a:p>
        </p:txBody>
      </p:sp>
    </p:spTree>
    <p:extLst>
      <p:ext uri="{BB962C8B-B14F-4D97-AF65-F5344CB8AC3E}">
        <p14:creationId xmlns:p14="http://schemas.microsoft.com/office/powerpoint/2010/main" val="21947733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Номер слайда 1"/>
          <p:cNvSpPr>
            <a:spLocks noGrp="1"/>
          </p:cNvSpPr>
          <p:nvPr>
            <p:ph type="sldNum" sz="quarter" idx="4294967295"/>
          </p:nvPr>
        </p:nvSpPr>
        <p:spPr>
          <a:xfrm>
            <a:off x="9448800" y="6484200"/>
            <a:ext cx="2743200" cy="365125"/>
          </a:xfrm>
          <a:prstGeom prst="rect">
            <a:avLst/>
          </a:prstGeom>
        </p:spPr>
        <p:txBody>
          <a:bodyPr/>
          <a:lstStyle/>
          <a:p>
            <a:pPr algn="r"/>
            <a:fld id="{7CAC48D7-4F4B-4B04-BC17-41C34ED25E82}" type="slidenum">
              <a:rPr lang="ru-RU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/>
              <a:t>8</a:t>
            </a:fld>
            <a:r>
              <a:rPr lang="ru-RU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  </a:t>
            </a:r>
          </a:p>
        </p:txBody>
      </p:sp>
      <p:pic>
        <p:nvPicPr>
          <p:cNvPr id="29" name="Picture 2" descr="http://www.ffoms.ru/bitrix/templates/ffoms/images/logo3.png">
            <a:extLst>
              <a:ext uri="{FF2B5EF4-FFF2-40B4-BE49-F238E27FC236}">
                <a16:creationId xmlns="" xmlns:a16="http://schemas.microsoft.com/office/drawing/2014/main" id="{3E4AA785-9771-4C1B-8F93-19755B9959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2812" y="201872"/>
            <a:ext cx="2220558" cy="418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2" name="Прямая соединительная линия 31">
            <a:extLst>
              <a:ext uri="{FF2B5EF4-FFF2-40B4-BE49-F238E27FC236}">
                <a16:creationId xmlns="" xmlns:a16="http://schemas.microsoft.com/office/drawing/2014/main" id="{5DAFB347-326B-4E19-83A3-1FED7A5A9651}"/>
              </a:ext>
            </a:extLst>
          </p:cNvPr>
          <p:cNvCxnSpPr>
            <a:cxnSpLocks/>
          </p:cNvCxnSpPr>
          <p:nvPr/>
        </p:nvCxnSpPr>
        <p:spPr>
          <a:xfrm>
            <a:off x="340242" y="751809"/>
            <a:ext cx="11383128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Прямоугольник 32">
            <a:extLst>
              <a:ext uri="{FF2B5EF4-FFF2-40B4-BE49-F238E27FC236}">
                <a16:creationId xmlns="" xmlns:a16="http://schemas.microsoft.com/office/drawing/2014/main" id="{068B3B7D-8D83-4086-91FD-5A3D29B176A5}"/>
              </a:ext>
            </a:extLst>
          </p:cNvPr>
          <p:cNvSpPr/>
          <p:nvPr/>
        </p:nvSpPr>
        <p:spPr>
          <a:xfrm>
            <a:off x="276557" y="126893"/>
            <a:ext cx="85298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РОЛЬ СТРАХОВОГО ПРЕДСТАВИТЕЛЯ В СОПРОВОЖДЕНИИ ЗАСТРАХОВАННОГО ЛИЦА</a:t>
            </a:r>
            <a:br>
              <a:rPr lang="ru-RU" sz="1600" dirty="0"/>
            </a:br>
            <a:r>
              <a:rPr lang="ru-RU" sz="1600" dirty="0"/>
              <a:t>С ОНКОЛОГИЧЕСКИМ ЗАБОЛЕВАНИЕМ</a:t>
            </a:r>
          </a:p>
        </p:txBody>
      </p:sp>
      <p:sp>
        <p:nvSpPr>
          <p:cNvPr id="22" name="Скругленный прямоугольник 3">
            <a:extLst>
              <a:ext uri="{FF2B5EF4-FFF2-40B4-BE49-F238E27FC236}">
                <a16:creationId xmlns="" xmlns:a16="http://schemas.microsoft.com/office/drawing/2014/main" id="{E69C8700-D647-4CB7-9274-6752B4DF8FED}"/>
              </a:ext>
            </a:extLst>
          </p:cNvPr>
          <p:cNvSpPr/>
          <p:nvPr/>
        </p:nvSpPr>
        <p:spPr>
          <a:xfrm>
            <a:off x="3916928" y="1268641"/>
            <a:ext cx="3922716" cy="533993"/>
          </a:xfrm>
          <a:prstGeom prst="rect">
            <a:avLst/>
          </a:prstGeom>
          <a:solidFill>
            <a:schemeClr val="bg1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sym typeface="Arial"/>
              </a:rPr>
              <a:t>СТРАХОВОЙ ПРЕДСТАВИТЕЛЬ </a:t>
            </a:r>
            <a:r>
              <a:rPr lang="ru-RU" sz="1400" b="1" dirty="0">
                <a:solidFill>
                  <a:schemeClr val="tx1"/>
                </a:solidFill>
                <a:sym typeface="Arial"/>
              </a:rPr>
              <a:t>3 УРОВНЯ</a:t>
            </a:r>
          </a:p>
        </p:txBody>
      </p:sp>
      <p:sp>
        <p:nvSpPr>
          <p:cNvPr id="23" name="Скругленный прямоугольник 3">
            <a:extLst>
              <a:ext uri="{FF2B5EF4-FFF2-40B4-BE49-F238E27FC236}">
                <a16:creationId xmlns="" xmlns:a16="http://schemas.microsoft.com/office/drawing/2014/main" id="{D5D72C2D-8EAC-4491-BB47-1B261E024BA5}"/>
              </a:ext>
            </a:extLst>
          </p:cNvPr>
          <p:cNvSpPr/>
          <p:nvPr/>
        </p:nvSpPr>
        <p:spPr>
          <a:xfrm>
            <a:off x="340243" y="2422611"/>
            <a:ext cx="3232951" cy="902697"/>
          </a:xfrm>
          <a:prstGeom prst="rect">
            <a:avLst/>
          </a:prstGeom>
          <a:solidFill>
            <a:schemeClr val="bg1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dirty="0">
                <a:solidFill>
                  <a:schemeClr val="tx1"/>
                </a:solidFill>
                <a:sym typeface="Arial"/>
              </a:rPr>
              <a:t>Формирование индивидуальной «Истории обращений за медицинской помощью» каждого пациента (с подозрения на ЗНО)</a:t>
            </a:r>
          </a:p>
        </p:txBody>
      </p:sp>
      <p:sp>
        <p:nvSpPr>
          <p:cNvPr id="24" name="Скругленный прямоугольник 3">
            <a:extLst>
              <a:ext uri="{FF2B5EF4-FFF2-40B4-BE49-F238E27FC236}">
                <a16:creationId xmlns="" xmlns:a16="http://schemas.microsoft.com/office/drawing/2014/main" id="{7EEE0082-D568-4B9F-B8DE-72FD7721F61F}"/>
              </a:ext>
            </a:extLst>
          </p:cNvPr>
          <p:cNvSpPr/>
          <p:nvPr/>
        </p:nvSpPr>
        <p:spPr>
          <a:xfrm>
            <a:off x="340242" y="3304723"/>
            <a:ext cx="3232951" cy="1895531"/>
          </a:xfrm>
          <a:prstGeom prst="rect">
            <a:avLst/>
          </a:prstGeom>
          <a:solidFill>
            <a:schemeClr val="bg1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100" dirty="0">
              <a:solidFill>
                <a:schemeClr val="tx1"/>
              </a:solidFill>
              <a:sym typeface="Arial"/>
            </a:endParaRPr>
          </a:p>
          <a:p>
            <a:r>
              <a:rPr lang="ru-RU" sz="1100" dirty="0">
                <a:solidFill>
                  <a:schemeClr val="tx1"/>
                </a:solidFill>
                <a:sym typeface="Arial"/>
              </a:rPr>
              <a:t>«История обращений за медицинской помощью» формируется по признакам в реестрах счетов :</a:t>
            </a:r>
          </a:p>
          <a:p>
            <a:pPr marL="182563" indent="-182563">
              <a:buFont typeface="Arial" panose="020B0604020202020204" pitchFamily="34" charset="0"/>
              <a:buChar char="–"/>
            </a:pPr>
            <a:r>
              <a:rPr lang="ru-RU" sz="1200" dirty="0">
                <a:solidFill>
                  <a:schemeClr val="tx1"/>
                </a:solidFill>
                <a:sym typeface="Arial"/>
              </a:rPr>
              <a:t>«подозрение на ЗНО»; </a:t>
            </a:r>
          </a:p>
          <a:p>
            <a:pPr marL="182563" indent="-182563">
              <a:buFont typeface="Arial" panose="020B0604020202020204" pitchFamily="34" charset="0"/>
              <a:buChar char="–"/>
            </a:pPr>
            <a:r>
              <a:rPr lang="ru-RU" sz="1200" dirty="0">
                <a:solidFill>
                  <a:schemeClr val="tx1"/>
                </a:solidFill>
                <a:sym typeface="Arial"/>
              </a:rPr>
              <a:t>установленный диагноз группы «С» согласно МКБ-10 и нейтропении (код диагноза по МКБ-10 D70 с сопутствующим  диагнозом C00-C80 или C97). 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="" xmlns:a16="http://schemas.microsoft.com/office/drawing/2014/main" id="{5AF642E3-D71A-4BE7-AF27-6D703E08F42B}"/>
              </a:ext>
            </a:extLst>
          </p:cNvPr>
          <p:cNvSpPr/>
          <p:nvPr/>
        </p:nvSpPr>
        <p:spPr>
          <a:xfrm>
            <a:off x="3916928" y="1802634"/>
            <a:ext cx="3922716" cy="3397619"/>
          </a:xfrm>
          <a:prstGeom prst="rect">
            <a:avLst/>
          </a:prstGeom>
          <a:solidFill>
            <a:schemeClr val="bg1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100" dirty="0">
              <a:solidFill>
                <a:schemeClr val="tx1"/>
              </a:solidFill>
            </a:endParaRPr>
          </a:p>
          <a:p>
            <a:pPr marL="182563" indent="-182563">
              <a:buFont typeface="Arial" panose="020B0604020202020204" pitchFamily="34" charset="0"/>
              <a:buChar char="–"/>
            </a:pPr>
            <a:r>
              <a:rPr lang="ru-RU" sz="1200" dirty="0">
                <a:solidFill>
                  <a:schemeClr val="tx1"/>
                </a:solidFill>
              </a:rPr>
              <a:t>в автоматизированном режиме осуществляет отбор случаев для проведения контрольно-экспертных мероприятий;</a:t>
            </a:r>
          </a:p>
          <a:p>
            <a:pPr marL="182563" indent="-182563">
              <a:buFont typeface="Arial" panose="020B0604020202020204" pitchFamily="34" charset="0"/>
              <a:buChar char="–"/>
            </a:pPr>
            <a:endParaRPr lang="ru-RU" sz="1200" dirty="0">
              <a:solidFill>
                <a:schemeClr val="tx1"/>
              </a:solidFill>
            </a:endParaRPr>
          </a:p>
          <a:p>
            <a:pPr marL="182563" indent="-182563">
              <a:buFont typeface="Arial" panose="020B0604020202020204" pitchFamily="34" charset="0"/>
              <a:buChar char="–"/>
            </a:pPr>
            <a:r>
              <a:rPr lang="ru-RU" sz="1200" dirty="0">
                <a:solidFill>
                  <a:schemeClr val="tx1"/>
                </a:solidFill>
              </a:rPr>
              <a:t>организует по отобранным случаям проведение тематических МЭЭ и ЭКМП на предмет выявления нарушений условий оказания медицинской помощи, в том числе сроков ожидания медицинской помощи, предоставляемой в плановом порядке;</a:t>
            </a:r>
          </a:p>
          <a:p>
            <a:pPr marL="182563" indent="-182563">
              <a:buFont typeface="Arial" panose="020B0604020202020204" pitchFamily="34" charset="0"/>
              <a:buChar char="–"/>
            </a:pPr>
            <a:endParaRPr lang="ru-RU" sz="1200" dirty="0">
              <a:solidFill>
                <a:schemeClr val="tx1"/>
              </a:solidFill>
            </a:endParaRPr>
          </a:p>
          <a:p>
            <a:pPr marL="182563" indent="-182563">
              <a:buFont typeface="Arial" panose="020B0604020202020204" pitchFamily="34" charset="0"/>
              <a:buChar char="–"/>
            </a:pPr>
            <a:r>
              <a:rPr lang="ru-RU" sz="1200" dirty="0">
                <a:solidFill>
                  <a:schemeClr val="tx1"/>
                </a:solidFill>
              </a:rPr>
              <a:t>организует проведение тематических экспертиз качества медицинской помощи по отобранным случаям (в 100%) с применением лекарственной терапии (химиотерапии).</a:t>
            </a:r>
          </a:p>
          <a:p>
            <a:endParaRPr lang="ru-RU" sz="1100" dirty="0"/>
          </a:p>
        </p:txBody>
      </p:sp>
      <p:sp>
        <p:nvSpPr>
          <p:cNvPr id="36" name="Скругленный прямоугольник 3">
            <a:extLst>
              <a:ext uri="{FF2B5EF4-FFF2-40B4-BE49-F238E27FC236}">
                <a16:creationId xmlns="" xmlns:a16="http://schemas.microsoft.com/office/drawing/2014/main" id="{A77E6150-F284-44B6-A0BE-1AB748EC339D}"/>
              </a:ext>
            </a:extLst>
          </p:cNvPr>
          <p:cNvSpPr/>
          <p:nvPr/>
        </p:nvSpPr>
        <p:spPr>
          <a:xfrm>
            <a:off x="8183379" y="2422611"/>
            <a:ext cx="3539992" cy="545676"/>
          </a:xfrm>
          <a:prstGeom prst="rect">
            <a:avLst/>
          </a:prstGeom>
          <a:solidFill>
            <a:schemeClr val="bg1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dirty="0">
                <a:solidFill>
                  <a:schemeClr val="tx1"/>
                </a:solidFill>
                <a:sym typeface="Arial"/>
              </a:rPr>
              <a:t>Проведение контрольно-экспертных мероприятий</a:t>
            </a:r>
          </a:p>
        </p:txBody>
      </p:sp>
      <p:sp>
        <p:nvSpPr>
          <p:cNvPr id="37" name="Скругленный прямоугольник 3">
            <a:extLst>
              <a:ext uri="{FF2B5EF4-FFF2-40B4-BE49-F238E27FC236}">
                <a16:creationId xmlns="" xmlns:a16="http://schemas.microsoft.com/office/drawing/2014/main" id="{776DF871-82B2-4E74-A9AA-151AFB8B0B8F}"/>
              </a:ext>
            </a:extLst>
          </p:cNvPr>
          <p:cNvSpPr/>
          <p:nvPr/>
        </p:nvSpPr>
        <p:spPr>
          <a:xfrm>
            <a:off x="8183379" y="2968287"/>
            <a:ext cx="3539992" cy="1381195"/>
          </a:xfrm>
          <a:prstGeom prst="rect">
            <a:avLst/>
          </a:prstGeom>
          <a:solidFill>
            <a:schemeClr val="bg1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ru-RU" sz="1100" dirty="0">
                <a:solidFill>
                  <a:schemeClr val="tx1"/>
                </a:solidFill>
                <a:sym typeface="Arial"/>
              </a:rPr>
              <a:t>Эксперт качества медицинской помощи проводит оценку на соответствие:</a:t>
            </a:r>
          </a:p>
          <a:p>
            <a:pPr marL="182563" indent="-182563">
              <a:buFont typeface="Arial" panose="020B0604020202020204" pitchFamily="34" charset="0"/>
              <a:buChar char="–"/>
              <a:defRPr/>
            </a:pPr>
            <a:r>
              <a:rPr lang="ru-RU" sz="1100" dirty="0">
                <a:solidFill>
                  <a:schemeClr val="tx1"/>
                </a:solidFill>
                <a:sym typeface="Arial"/>
              </a:rPr>
              <a:t>порядкам оказания медицинской помощи;</a:t>
            </a:r>
          </a:p>
          <a:p>
            <a:pPr marL="182563" indent="-182563">
              <a:buFont typeface="Arial" panose="020B0604020202020204" pitchFamily="34" charset="0"/>
              <a:buChar char="–"/>
              <a:defRPr/>
            </a:pPr>
            <a:r>
              <a:rPr lang="ru-RU" sz="1100" dirty="0">
                <a:solidFill>
                  <a:schemeClr val="tx1"/>
                </a:solidFill>
                <a:sym typeface="Arial"/>
              </a:rPr>
              <a:t>стандартам медицинской помощи;</a:t>
            </a:r>
          </a:p>
          <a:p>
            <a:pPr marL="182563" indent="-182563">
              <a:buFont typeface="Arial" panose="020B0604020202020204" pitchFamily="34" charset="0"/>
              <a:buChar char="–"/>
              <a:defRPr/>
            </a:pPr>
            <a:r>
              <a:rPr lang="ru-RU" sz="1100" dirty="0">
                <a:solidFill>
                  <a:schemeClr val="tx1"/>
                </a:solidFill>
                <a:sym typeface="Arial"/>
              </a:rPr>
              <a:t>клиническим рекомендациям (протоколам лечения), утвержденные Ассоциацией онкологов России</a:t>
            </a:r>
          </a:p>
        </p:txBody>
      </p:sp>
      <p:sp>
        <p:nvSpPr>
          <p:cNvPr id="38" name="Скругленный прямоугольник 3">
            <a:extLst>
              <a:ext uri="{FF2B5EF4-FFF2-40B4-BE49-F238E27FC236}">
                <a16:creationId xmlns="" xmlns:a16="http://schemas.microsoft.com/office/drawing/2014/main" id="{C9F7CD35-043C-4E0E-8D27-98CFC466F3BE}"/>
              </a:ext>
            </a:extLst>
          </p:cNvPr>
          <p:cNvSpPr/>
          <p:nvPr/>
        </p:nvSpPr>
        <p:spPr>
          <a:xfrm>
            <a:off x="8183379" y="4352309"/>
            <a:ext cx="3539992" cy="842552"/>
          </a:xfrm>
          <a:prstGeom prst="rect">
            <a:avLst/>
          </a:prstGeom>
          <a:solidFill>
            <a:schemeClr val="bg1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dirty="0">
                <a:solidFill>
                  <a:schemeClr val="tx1"/>
                </a:solidFill>
                <a:sym typeface="Arial"/>
              </a:rPr>
              <a:t>При проведении ЭКМП эксперт качества руководствуется критериями оценки качества медицинской помощи, утвержденными приказом МЗ РФ от 10 мая 2017 г. N 203н</a:t>
            </a:r>
          </a:p>
        </p:txBody>
      </p:sp>
      <p:sp>
        <p:nvSpPr>
          <p:cNvPr id="41" name="Скругленный прямоугольник 3">
            <a:extLst>
              <a:ext uri="{FF2B5EF4-FFF2-40B4-BE49-F238E27FC236}">
                <a16:creationId xmlns="" xmlns:a16="http://schemas.microsoft.com/office/drawing/2014/main" id="{861AD7E6-A047-4AA5-B9C3-013CA916AAD5}"/>
              </a:ext>
            </a:extLst>
          </p:cNvPr>
          <p:cNvSpPr/>
          <p:nvPr/>
        </p:nvSpPr>
        <p:spPr>
          <a:xfrm>
            <a:off x="340242" y="5453568"/>
            <a:ext cx="11383128" cy="584720"/>
          </a:xfrm>
          <a:prstGeom prst="rect">
            <a:avLst/>
          </a:prstGeom>
          <a:solidFill>
            <a:schemeClr val="bg1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428">
              <a:defRPr/>
            </a:pPr>
            <a:r>
              <a:rPr lang="ru-RU" sz="1600" dirty="0">
                <a:solidFill>
                  <a:schemeClr val="tx1"/>
                </a:solidFill>
              </a:rPr>
              <a:t>Мониторинг оказанной медицинской помощи по реестрам счетов и проведенных контрольно-экспертных мероприятий, начиная с подозрения на онкозаболевание</a:t>
            </a:r>
          </a:p>
        </p:txBody>
      </p:sp>
      <p:cxnSp>
        <p:nvCxnSpPr>
          <p:cNvPr id="19" name="Соединитель: уступ 18">
            <a:extLst>
              <a:ext uri="{FF2B5EF4-FFF2-40B4-BE49-F238E27FC236}">
                <a16:creationId xmlns="" xmlns:a16="http://schemas.microsoft.com/office/drawing/2014/main" id="{EA65E3D6-E102-43E3-9BA3-85C96674E6DA}"/>
              </a:ext>
            </a:extLst>
          </p:cNvPr>
          <p:cNvCxnSpPr>
            <a:stCxn id="22" idx="3"/>
            <a:endCxn id="36" idx="0"/>
          </p:cNvCxnSpPr>
          <p:nvPr/>
        </p:nvCxnSpPr>
        <p:spPr>
          <a:xfrm>
            <a:off x="7839644" y="1535638"/>
            <a:ext cx="2113731" cy="886973"/>
          </a:xfrm>
          <a:prstGeom prst="bentConnector2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Соединитель: уступ 44">
            <a:extLst>
              <a:ext uri="{FF2B5EF4-FFF2-40B4-BE49-F238E27FC236}">
                <a16:creationId xmlns="" xmlns:a16="http://schemas.microsoft.com/office/drawing/2014/main" id="{E0D0D37D-BAE1-46E4-8600-0E463565426D}"/>
              </a:ext>
            </a:extLst>
          </p:cNvPr>
          <p:cNvCxnSpPr>
            <a:cxnSpLocks/>
            <a:stCxn id="22" idx="1"/>
            <a:endCxn id="23" idx="0"/>
          </p:cNvCxnSpPr>
          <p:nvPr/>
        </p:nvCxnSpPr>
        <p:spPr>
          <a:xfrm rot="10800000" flipV="1">
            <a:off x="1956720" y="1535637"/>
            <a:ext cx="1960209" cy="886973"/>
          </a:xfrm>
          <a:prstGeom prst="bentConnector2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21999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40241" y="2189129"/>
            <a:ext cx="6036401" cy="8640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Федеральный закон от 28.11.18 г. № 437-ФЗ </a:t>
            </a:r>
          </a:p>
          <a:p>
            <a:pPr algn="ctr"/>
            <a:r>
              <a:rPr lang="ru-RU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«О внесении изменений в Федеральный закон </a:t>
            </a:r>
          </a:p>
          <a:p>
            <a:pPr algn="ctr"/>
            <a:r>
              <a:rPr lang="ru-RU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«Об обязательном медицинском страховании в Российской Федерации» 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40241" y="1051882"/>
            <a:ext cx="6036403" cy="8880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Указ Президента РФ от 07.05.18 г. № 204 </a:t>
            </a:r>
          </a:p>
          <a:p>
            <a:pPr algn="ctr"/>
            <a:r>
              <a:rPr lang="ru-RU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«О национальных целях и стратегических задачах развития РФ </a:t>
            </a:r>
          </a:p>
          <a:p>
            <a:pPr algn="ctr"/>
            <a:r>
              <a:rPr lang="ru-RU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период до 2024 года»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6586119" y="3269248"/>
            <a:ext cx="5137251" cy="20600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 Минздрава России от 22.02.19 г.      </a:t>
            </a:r>
          </a:p>
          <a:p>
            <a:pPr algn="ctr"/>
            <a:r>
              <a:rPr lang="ru-RU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№ 86н «Об утверждении типовой формы и порядка заключения соглашения о предоставлении МО средств НСЗ ТФОМС для софинансирования расходов МО на оплату труда врачей и среднего медицинского персонала» 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6599811" y="1051883"/>
            <a:ext cx="5123559" cy="2001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Паспорт федерального проекта </a:t>
            </a:r>
          </a:p>
          <a:p>
            <a:pPr algn="ctr"/>
            <a:r>
              <a:rPr lang="ru-RU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«Обеспечение МО системы здравоохранения квалифицированными кадрами» утвержден президиумом Совета при Президенте РФ по стратегическому развитию и приоритетным проектам</a:t>
            </a: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340242" y="3269248"/>
            <a:ext cx="6036400" cy="20600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 Минздрава России от 22.02.19 г. № 85н </a:t>
            </a:r>
          </a:p>
          <a:p>
            <a:pPr algn="ctr"/>
            <a:r>
              <a:rPr lang="ru-RU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«Об утверждении порядка формирования, условий предоставления и порядка использования средств НСЗ ТФОМС для софинансирования расходов МО на оплату труда врачей и среднего медицинского персонала»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40241" y="5573505"/>
            <a:ext cx="11383129" cy="8640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 ФОМС от 27.03.19 г. № 54 «О порядке использования средств нормированного страхового запаса территориального</a:t>
            </a:r>
          </a:p>
          <a:p>
            <a:pPr algn="ctr"/>
            <a:r>
              <a:rPr lang="ru-RU" sz="12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фонда обязательного медицинского страхования»</a:t>
            </a:r>
          </a:p>
        </p:txBody>
      </p:sp>
      <p:sp>
        <p:nvSpPr>
          <p:cNvPr id="12" name="Номер слайда 1"/>
          <p:cNvSpPr>
            <a:spLocks noGrp="1"/>
          </p:cNvSpPr>
          <p:nvPr>
            <p:ph type="sldNum" sz="quarter" idx="4294967295"/>
          </p:nvPr>
        </p:nvSpPr>
        <p:spPr>
          <a:xfrm>
            <a:off x="9448800" y="6484200"/>
            <a:ext cx="2743200" cy="365125"/>
          </a:xfrm>
          <a:prstGeom prst="rect">
            <a:avLst/>
          </a:prstGeom>
        </p:spPr>
        <p:txBody>
          <a:bodyPr/>
          <a:lstStyle/>
          <a:p>
            <a:pPr algn="r"/>
            <a:fld id="{7CAC48D7-4F4B-4B04-BC17-41C34ED25E82}" type="slidenum">
              <a:rPr lang="ru-RU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/>
              <a:t>9</a:t>
            </a:fld>
            <a:r>
              <a:rPr lang="ru-RU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  </a:t>
            </a:r>
          </a:p>
        </p:txBody>
      </p:sp>
      <p:pic>
        <p:nvPicPr>
          <p:cNvPr id="16" name="Picture 2" descr="http://www.ffoms.ru/bitrix/templates/ffoms/images/logo3.png">
            <a:extLst>
              <a:ext uri="{FF2B5EF4-FFF2-40B4-BE49-F238E27FC236}">
                <a16:creationId xmlns="" xmlns:a16="http://schemas.microsoft.com/office/drawing/2014/main" id="{854DD37E-E52C-4B9B-A6C1-730B830D5C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2812" y="201872"/>
            <a:ext cx="2220558" cy="418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7" name="Прямая соединительная линия 16">
            <a:extLst>
              <a:ext uri="{FF2B5EF4-FFF2-40B4-BE49-F238E27FC236}">
                <a16:creationId xmlns="" xmlns:a16="http://schemas.microsoft.com/office/drawing/2014/main" id="{2900B137-B2D8-4DEE-8D61-6660AA6D0201}"/>
              </a:ext>
            </a:extLst>
          </p:cNvPr>
          <p:cNvCxnSpPr>
            <a:cxnSpLocks/>
          </p:cNvCxnSpPr>
          <p:nvPr/>
        </p:nvCxnSpPr>
        <p:spPr>
          <a:xfrm>
            <a:off x="340242" y="751809"/>
            <a:ext cx="11383128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Прямоугольник 18">
            <a:extLst>
              <a:ext uri="{FF2B5EF4-FFF2-40B4-BE49-F238E27FC236}">
                <a16:creationId xmlns="" xmlns:a16="http://schemas.microsoft.com/office/drawing/2014/main" id="{5DE1C015-D478-469F-9691-199070D992A8}"/>
              </a:ext>
            </a:extLst>
          </p:cNvPr>
          <p:cNvSpPr/>
          <p:nvPr/>
        </p:nvSpPr>
        <p:spPr>
          <a:xfrm>
            <a:off x="276556" y="126893"/>
            <a:ext cx="917224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НОРМАТИВНАЯ ПРАВОВАЯ БАЗА ПО РЕАЛИЗАЦИИ МЕРОПРИЯТИЙ ПО СОФИНАНСИРОВАНИЮ РАСХОДОВ МЕДИЦИНСКИХ ОРГАНИЗАЦИЙ НА ОПЛАТУ ТРУДА ВРАЧЕЙ И СРЕДНЕГО МЕДИЦИНСКОГО ПЕРСОНАЛА</a:t>
            </a:r>
          </a:p>
        </p:txBody>
      </p:sp>
      <p:sp>
        <p:nvSpPr>
          <p:cNvPr id="26" name="Freeform 7">
            <a:extLst>
              <a:ext uri="{FF2B5EF4-FFF2-40B4-BE49-F238E27FC236}">
                <a16:creationId xmlns="" xmlns:a16="http://schemas.microsoft.com/office/drawing/2014/main" id="{D5043B4B-B4AB-4FE9-B5E7-13B1FC90FC0C}"/>
              </a:ext>
            </a:extLst>
          </p:cNvPr>
          <p:cNvSpPr>
            <a:spLocks/>
          </p:cNvSpPr>
          <p:nvPr/>
        </p:nvSpPr>
        <p:spPr bwMode="auto">
          <a:xfrm>
            <a:off x="468630" y="922409"/>
            <a:ext cx="207186" cy="398133"/>
          </a:xfrm>
          <a:custGeom>
            <a:avLst/>
            <a:gdLst/>
            <a:ahLst/>
            <a:cxnLst>
              <a:cxn ang="0">
                <a:pos x="218" y="711"/>
              </a:cxn>
              <a:cxn ang="0">
                <a:pos x="40" y="711"/>
              </a:cxn>
              <a:cxn ang="0">
                <a:pos x="40" y="684"/>
              </a:cxn>
              <a:cxn ang="0">
                <a:pos x="191" y="684"/>
              </a:cxn>
              <a:cxn ang="0">
                <a:pos x="191" y="24"/>
              </a:cxn>
              <a:cxn ang="0">
                <a:pos x="0" y="62"/>
              </a:cxn>
              <a:cxn ang="0">
                <a:pos x="0" y="40"/>
              </a:cxn>
              <a:cxn ang="0">
                <a:pos x="218" y="0"/>
              </a:cxn>
              <a:cxn ang="0">
                <a:pos x="218" y="684"/>
              </a:cxn>
              <a:cxn ang="0">
                <a:pos x="370" y="684"/>
              </a:cxn>
              <a:cxn ang="0">
                <a:pos x="370" y="711"/>
              </a:cxn>
              <a:cxn ang="0">
                <a:pos x="218" y="711"/>
              </a:cxn>
            </a:cxnLst>
            <a:rect l="0" t="0" r="r" b="b"/>
            <a:pathLst>
              <a:path w="370" h="711">
                <a:moveTo>
                  <a:pt x="218" y="711"/>
                </a:moveTo>
                <a:lnTo>
                  <a:pt x="40" y="711"/>
                </a:lnTo>
                <a:lnTo>
                  <a:pt x="40" y="684"/>
                </a:lnTo>
                <a:lnTo>
                  <a:pt x="191" y="684"/>
                </a:lnTo>
                <a:lnTo>
                  <a:pt x="191" y="24"/>
                </a:lnTo>
                <a:lnTo>
                  <a:pt x="0" y="62"/>
                </a:lnTo>
                <a:lnTo>
                  <a:pt x="0" y="40"/>
                </a:lnTo>
                <a:lnTo>
                  <a:pt x="218" y="0"/>
                </a:lnTo>
                <a:lnTo>
                  <a:pt x="218" y="684"/>
                </a:lnTo>
                <a:lnTo>
                  <a:pt x="370" y="684"/>
                </a:lnTo>
                <a:lnTo>
                  <a:pt x="370" y="711"/>
                </a:lnTo>
                <a:lnTo>
                  <a:pt x="218" y="711"/>
                </a:lnTo>
                <a:close/>
              </a:path>
            </a:pathLst>
          </a:custGeom>
          <a:solidFill>
            <a:srgbClr val="40404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7" name="Freeform 8">
            <a:extLst>
              <a:ext uri="{FF2B5EF4-FFF2-40B4-BE49-F238E27FC236}">
                <a16:creationId xmlns="" xmlns:a16="http://schemas.microsoft.com/office/drawing/2014/main" id="{CE7037A7-EEAF-4291-939B-6BC34A8665C9}"/>
              </a:ext>
            </a:extLst>
          </p:cNvPr>
          <p:cNvSpPr>
            <a:spLocks/>
          </p:cNvSpPr>
          <p:nvPr/>
        </p:nvSpPr>
        <p:spPr bwMode="auto">
          <a:xfrm>
            <a:off x="446359" y="2052553"/>
            <a:ext cx="251727" cy="410865"/>
          </a:xfrm>
          <a:custGeom>
            <a:avLst/>
            <a:gdLst/>
            <a:ahLst/>
            <a:cxnLst>
              <a:cxn ang="0">
                <a:pos x="435" y="710"/>
              </a:cxn>
              <a:cxn ang="0">
                <a:pos x="16" y="710"/>
              </a:cxn>
              <a:cxn ang="0">
                <a:pos x="16" y="685"/>
              </a:cxn>
              <a:cxn ang="0">
                <a:pos x="245" y="419"/>
              </a:cxn>
              <a:cxn ang="0">
                <a:pos x="275" y="382"/>
              </a:cxn>
              <a:cxn ang="0">
                <a:pos x="301" y="349"/>
              </a:cxn>
              <a:cxn ang="0">
                <a:pos x="323" y="317"/>
              </a:cxn>
              <a:cxn ang="0">
                <a:pos x="341" y="288"/>
              </a:cxn>
              <a:cxn ang="0">
                <a:pos x="357" y="253"/>
              </a:cxn>
              <a:cxn ang="0">
                <a:pos x="368" y="220"/>
              </a:cxn>
              <a:cxn ang="0">
                <a:pos x="371" y="188"/>
              </a:cxn>
              <a:cxn ang="0">
                <a:pos x="368" y="151"/>
              </a:cxn>
              <a:cxn ang="0">
                <a:pos x="360" y="119"/>
              </a:cxn>
              <a:cxn ang="0">
                <a:pos x="347" y="92"/>
              </a:cxn>
              <a:cxn ang="0">
                <a:pos x="328" y="68"/>
              </a:cxn>
              <a:cxn ang="0">
                <a:pos x="304" y="49"/>
              </a:cxn>
              <a:cxn ang="0">
                <a:pos x="275" y="36"/>
              </a:cxn>
              <a:cxn ang="0">
                <a:pos x="242" y="28"/>
              </a:cxn>
              <a:cxn ang="0">
                <a:pos x="204" y="25"/>
              </a:cxn>
              <a:cxn ang="0">
                <a:pos x="164" y="28"/>
              </a:cxn>
              <a:cxn ang="0">
                <a:pos x="127" y="38"/>
              </a:cxn>
              <a:cxn ang="0">
                <a:pos x="97" y="54"/>
              </a:cxn>
              <a:cxn ang="0">
                <a:pos x="72" y="76"/>
              </a:cxn>
              <a:cxn ang="0">
                <a:pos x="51" y="103"/>
              </a:cxn>
              <a:cxn ang="0">
                <a:pos x="35" y="134"/>
              </a:cxn>
              <a:cxn ang="0">
                <a:pos x="27" y="169"/>
              </a:cxn>
              <a:cxn ang="0">
                <a:pos x="24" y="207"/>
              </a:cxn>
              <a:cxn ang="0">
                <a:pos x="1" y="207"/>
              </a:cxn>
              <a:cxn ang="0">
                <a:pos x="0" y="204"/>
              </a:cxn>
              <a:cxn ang="0">
                <a:pos x="3" y="162"/>
              </a:cxn>
              <a:cxn ang="0">
                <a:pos x="13" y="124"/>
              </a:cxn>
              <a:cxn ang="0">
                <a:pos x="30" y="91"/>
              </a:cxn>
              <a:cxn ang="0">
                <a:pos x="54" y="59"/>
              </a:cxn>
              <a:cxn ang="0">
                <a:pos x="84" y="33"/>
              </a:cxn>
              <a:cxn ang="0">
                <a:pos x="119" y="14"/>
              </a:cxn>
              <a:cxn ang="0">
                <a:pos x="159" y="3"/>
              </a:cxn>
              <a:cxn ang="0">
                <a:pos x="204" y="0"/>
              </a:cxn>
              <a:cxn ang="0">
                <a:pos x="245" y="3"/>
              </a:cxn>
              <a:cxn ang="0">
                <a:pos x="283" y="13"/>
              </a:cxn>
              <a:cxn ang="0">
                <a:pos x="315" y="27"/>
              </a:cxn>
              <a:cxn ang="0">
                <a:pos x="344" y="49"/>
              </a:cxn>
              <a:cxn ang="0">
                <a:pos x="366" y="76"/>
              </a:cxn>
              <a:cxn ang="0">
                <a:pos x="384" y="108"/>
              </a:cxn>
              <a:cxn ang="0">
                <a:pos x="393" y="145"/>
              </a:cxn>
              <a:cxn ang="0">
                <a:pos x="397" y="188"/>
              </a:cxn>
              <a:cxn ang="0">
                <a:pos x="392" y="226"/>
              </a:cxn>
              <a:cxn ang="0">
                <a:pos x="379" y="266"/>
              </a:cxn>
              <a:cxn ang="0">
                <a:pos x="358" y="306"/>
              </a:cxn>
              <a:cxn ang="0">
                <a:pos x="330" y="349"/>
              </a:cxn>
              <a:cxn ang="0">
                <a:pos x="295" y="396"/>
              </a:cxn>
              <a:cxn ang="0">
                <a:pos x="253" y="447"/>
              </a:cxn>
              <a:cxn ang="0">
                <a:pos x="52" y="682"/>
              </a:cxn>
              <a:cxn ang="0">
                <a:pos x="52" y="685"/>
              </a:cxn>
              <a:cxn ang="0">
                <a:pos x="435" y="685"/>
              </a:cxn>
              <a:cxn ang="0">
                <a:pos x="435" y="710"/>
              </a:cxn>
            </a:cxnLst>
            <a:rect l="0" t="0" r="r" b="b"/>
            <a:pathLst>
              <a:path w="435" h="710">
                <a:moveTo>
                  <a:pt x="435" y="710"/>
                </a:moveTo>
                <a:lnTo>
                  <a:pt x="16" y="710"/>
                </a:lnTo>
                <a:lnTo>
                  <a:pt x="16" y="685"/>
                </a:lnTo>
                <a:lnTo>
                  <a:pt x="245" y="419"/>
                </a:lnTo>
                <a:lnTo>
                  <a:pt x="275" y="382"/>
                </a:lnTo>
                <a:lnTo>
                  <a:pt x="301" y="349"/>
                </a:lnTo>
                <a:lnTo>
                  <a:pt x="323" y="317"/>
                </a:lnTo>
                <a:lnTo>
                  <a:pt x="341" y="288"/>
                </a:lnTo>
                <a:lnTo>
                  <a:pt x="357" y="253"/>
                </a:lnTo>
                <a:lnTo>
                  <a:pt x="368" y="220"/>
                </a:lnTo>
                <a:lnTo>
                  <a:pt x="371" y="188"/>
                </a:lnTo>
                <a:lnTo>
                  <a:pt x="368" y="151"/>
                </a:lnTo>
                <a:lnTo>
                  <a:pt x="360" y="119"/>
                </a:lnTo>
                <a:lnTo>
                  <a:pt x="347" y="92"/>
                </a:lnTo>
                <a:lnTo>
                  <a:pt x="328" y="68"/>
                </a:lnTo>
                <a:lnTo>
                  <a:pt x="304" y="49"/>
                </a:lnTo>
                <a:lnTo>
                  <a:pt x="275" y="36"/>
                </a:lnTo>
                <a:lnTo>
                  <a:pt x="242" y="28"/>
                </a:lnTo>
                <a:lnTo>
                  <a:pt x="204" y="25"/>
                </a:lnTo>
                <a:lnTo>
                  <a:pt x="164" y="28"/>
                </a:lnTo>
                <a:lnTo>
                  <a:pt x="127" y="38"/>
                </a:lnTo>
                <a:lnTo>
                  <a:pt x="97" y="54"/>
                </a:lnTo>
                <a:lnTo>
                  <a:pt x="72" y="76"/>
                </a:lnTo>
                <a:lnTo>
                  <a:pt x="51" y="103"/>
                </a:lnTo>
                <a:lnTo>
                  <a:pt x="35" y="134"/>
                </a:lnTo>
                <a:lnTo>
                  <a:pt x="27" y="169"/>
                </a:lnTo>
                <a:lnTo>
                  <a:pt x="24" y="207"/>
                </a:lnTo>
                <a:lnTo>
                  <a:pt x="1" y="207"/>
                </a:lnTo>
                <a:lnTo>
                  <a:pt x="0" y="204"/>
                </a:lnTo>
                <a:lnTo>
                  <a:pt x="3" y="162"/>
                </a:lnTo>
                <a:lnTo>
                  <a:pt x="13" y="124"/>
                </a:lnTo>
                <a:lnTo>
                  <a:pt x="30" y="91"/>
                </a:lnTo>
                <a:lnTo>
                  <a:pt x="54" y="59"/>
                </a:lnTo>
                <a:lnTo>
                  <a:pt x="84" y="33"/>
                </a:lnTo>
                <a:lnTo>
                  <a:pt x="119" y="14"/>
                </a:lnTo>
                <a:lnTo>
                  <a:pt x="159" y="3"/>
                </a:lnTo>
                <a:lnTo>
                  <a:pt x="204" y="0"/>
                </a:lnTo>
                <a:lnTo>
                  <a:pt x="245" y="3"/>
                </a:lnTo>
                <a:lnTo>
                  <a:pt x="283" y="13"/>
                </a:lnTo>
                <a:lnTo>
                  <a:pt x="315" y="27"/>
                </a:lnTo>
                <a:lnTo>
                  <a:pt x="344" y="49"/>
                </a:lnTo>
                <a:lnTo>
                  <a:pt x="366" y="76"/>
                </a:lnTo>
                <a:lnTo>
                  <a:pt x="384" y="108"/>
                </a:lnTo>
                <a:lnTo>
                  <a:pt x="393" y="145"/>
                </a:lnTo>
                <a:lnTo>
                  <a:pt x="397" y="188"/>
                </a:lnTo>
                <a:lnTo>
                  <a:pt x="392" y="226"/>
                </a:lnTo>
                <a:lnTo>
                  <a:pt x="379" y="266"/>
                </a:lnTo>
                <a:lnTo>
                  <a:pt x="358" y="306"/>
                </a:lnTo>
                <a:lnTo>
                  <a:pt x="330" y="349"/>
                </a:lnTo>
                <a:lnTo>
                  <a:pt x="295" y="396"/>
                </a:lnTo>
                <a:lnTo>
                  <a:pt x="253" y="447"/>
                </a:lnTo>
                <a:lnTo>
                  <a:pt x="52" y="682"/>
                </a:lnTo>
                <a:lnTo>
                  <a:pt x="52" y="685"/>
                </a:lnTo>
                <a:lnTo>
                  <a:pt x="435" y="685"/>
                </a:lnTo>
                <a:lnTo>
                  <a:pt x="435" y="710"/>
                </a:lnTo>
                <a:close/>
              </a:path>
            </a:pathLst>
          </a:custGeom>
          <a:solidFill>
            <a:srgbClr val="40404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8" name="Freeform 9">
            <a:extLst>
              <a:ext uri="{FF2B5EF4-FFF2-40B4-BE49-F238E27FC236}">
                <a16:creationId xmlns="" xmlns:a16="http://schemas.microsoft.com/office/drawing/2014/main" id="{23A6A8C5-B732-4210-B67C-CA6EC1AC3F6C}"/>
              </a:ext>
            </a:extLst>
          </p:cNvPr>
          <p:cNvSpPr>
            <a:spLocks/>
          </p:cNvSpPr>
          <p:nvPr/>
        </p:nvSpPr>
        <p:spPr bwMode="auto">
          <a:xfrm>
            <a:off x="468630" y="3141377"/>
            <a:ext cx="238587" cy="398566"/>
          </a:xfrm>
          <a:custGeom>
            <a:avLst/>
            <a:gdLst/>
            <a:ahLst/>
            <a:cxnLst>
              <a:cxn ang="0">
                <a:pos x="202" y="339"/>
              </a:cxn>
              <a:cxn ang="0">
                <a:pos x="280" y="328"/>
              </a:cxn>
              <a:cxn ang="0">
                <a:pos x="341" y="294"/>
              </a:cxn>
              <a:cxn ang="0">
                <a:pos x="377" y="245"/>
              </a:cxn>
              <a:cxn ang="0">
                <a:pos x="390" y="188"/>
              </a:cxn>
              <a:cxn ang="0">
                <a:pos x="379" y="122"/>
              </a:cxn>
              <a:cxn ang="0">
                <a:pos x="347" y="71"/>
              </a:cxn>
              <a:cxn ang="0">
                <a:pos x="293" y="36"/>
              </a:cxn>
              <a:cxn ang="0">
                <a:pos x="218" y="25"/>
              </a:cxn>
              <a:cxn ang="0">
                <a:pos x="148" y="36"/>
              </a:cxn>
              <a:cxn ang="0">
                <a:pos x="89" y="71"/>
              </a:cxn>
              <a:cxn ang="0">
                <a:pos x="51" y="124"/>
              </a:cxn>
              <a:cxn ang="0">
                <a:pos x="38" y="193"/>
              </a:cxn>
              <a:cxn ang="0">
                <a:pos x="14" y="189"/>
              </a:cxn>
              <a:cxn ang="0">
                <a:pos x="27" y="113"/>
              </a:cxn>
              <a:cxn ang="0">
                <a:pos x="71" y="52"/>
              </a:cxn>
              <a:cxn ang="0">
                <a:pos x="138" y="13"/>
              </a:cxn>
              <a:cxn ang="0">
                <a:pos x="218" y="0"/>
              </a:cxn>
              <a:cxn ang="0">
                <a:pos x="299" y="13"/>
              </a:cxn>
              <a:cxn ang="0">
                <a:pos x="363" y="51"/>
              </a:cxn>
              <a:cxn ang="0">
                <a:pos x="403" y="110"/>
              </a:cxn>
              <a:cxn ang="0">
                <a:pos x="417" y="189"/>
              </a:cxn>
              <a:cxn ang="0">
                <a:pos x="401" y="258"/>
              </a:cxn>
              <a:cxn ang="0">
                <a:pos x="355" y="315"/>
              </a:cxn>
              <a:cxn ang="0">
                <a:pos x="288" y="352"/>
              </a:cxn>
              <a:cxn ang="0">
                <a:pos x="347" y="376"/>
              </a:cxn>
              <a:cxn ang="0">
                <a:pos x="393" y="412"/>
              </a:cxn>
              <a:cxn ang="0">
                <a:pos x="422" y="463"/>
              </a:cxn>
              <a:cxn ang="0">
                <a:pos x="431" y="524"/>
              </a:cxn>
              <a:cxn ang="0">
                <a:pos x="422" y="591"/>
              </a:cxn>
              <a:cxn ang="0">
                <a:pos x="395" y="645"/>
              </a:cxn>
              <a:cxn ang="0">
                <a:pos x="342" y="690"/>
              </a:cxn>
              <a:cxn ang="0">
                <a:pos x="267" y="717"/>
              </a:cxn>
              <a:cxn ang="0">
                <a:pos x="180" y="717"/>
              </a:cxn>
              <a:cxn ang="0">
                <a:pos x="100" y="690"/>
              </a:cxn>
              <a:cxn ang="0">
                <a:pos x="41" y="645"/>
              </a:cxn>
              <a:cxn ang="0">
                <a:pos x="9" y="588"/>
              </a:cxn>
              <a:cxn ang="0">
                <a:pos x="0" y="518"/>
              </a:cxn>
              <a:cxn ang="0">
                <a:pos x="22" y="514"/>
              </a:cxn>
              <a:cxn ang="0">
                <a:pos x="36" y="586"/>
              </a:cxn>
              <a:cxn ang="0">
                <a:pos x="79" y="643"/>
              </a:cxn>
              <a:cxn ang="0">
                <a:pos x="143" y="682"/>
              </a:cxn>
              <a:cxn ang="0">
                <a:pos x="223" y="694"/>
              </a:cxn>
              <a:cxn ang="0">
                <a:pos x="299" y="683"/>
              </a:cxn>
              <a:cxn ang="0">
                <a:pos x="358" y="650"/>
              </a:cxn>
              <a:cxn ang="0">
                <a:pos x="393" y="596"/>
              </a:cxn>
              <a:cxn ang="0">
                <a:pos x="406" y="525"/>
              </a:cxn>
              <a:cxn ang="0">
                <a:pos x="392" y="455"/>
              </a:cxn>
              <a:cxn ang="0">
                <a:pos x="350" y="404"/>
              </a:cxn>
              <a:cxn ang="0">
                <a:pos x="285" y="376"/>
              </a:cxn>
              <a:cxn ang="0">
                <a:pos x="202" y="366"/>
              </a:cxn>
              <a:cxn ang="0">
                <a:pos x="148" y="339"/>
              </a:cxn>
            </a:cxnLst>
            <a:rect l="0" t="0" r="r" b="b"/>
            <a:pathLst>
              <a:path w="431" h="720">
                <a:moveTo>
                  <a:pt x="148" y="339"/>
                </a:moveTo>
                <a:lnTo>
                  <a:pt x="202" y="339"/>
                </a:lnTo>
                <a:lnTo>
                  <a:pt x="243" y="336"/>
                </a:lnTo>
                <a:lnTo>
                  <a:pt x="280" y="328"/>
                </a:lnTo>
                <a:lnTo>
                  <a:pt x="312" y="314"/>
                </a:lnTo>
                <a:lnTo>
                  <a:pt x="341" y="294"/>
                </a:lnTo>
                <a:lnTo>
                  <a:pt x="363" y="272"/>
                </a:lnTo>
                <a:lnTo>
                  <a:pt x="377" y="245"/>
                </a:lnTo>
                <a:lnTo>
                  <a:pt x="387" y="218"/>
                </a:lnTo>
                <a:lnTo>
                  <a:pt x="390" y="188"/>
                </a:lnTo>
                <a:lnTo>
                  <a:pt x="387" y="154"/>
                </a:lnTo>
                <a:lnTo>
                  <a:pt x="379" y="122"/>
                </a:lnTo>
                <a:lnTo>
                  <a:pt x="366" y="95"/>
                </a:lnTo>
                <a:lnTo>
                  <a:pt x="347" y="71"/>
                </a:lnTo>
                <a:lnTo>
                  <a:pt x="323" y="51"/>
                </a:lnTo>
                <a:lnTo>
                  <a:pt x="293" y="36"/>
                </a:lnTo>
                <a:lnTo>
                  <a:pt x="258" y="28"/>
                </a:lnTo>
                <a:lnTo>
                  <a:pt x="218" y="25"/>
                </a:lnTo>
                <a:lnTo>
                  <a:pt x="181" y="28"/>
                </a:lnTo>
                <a:lnTo>
                  <a:pt x="148" y="36"/>
                </a:lnTo>
                <a:lnTo>
                  <a:pt x="116" y="51"/>
                </a:lnTo>
                <a:lnTo>
                  <a:pt x="89" y="71"/>
                </a:lnTo>
                <a:lnTo>
                  <a:pt x="67" y="95"/>
                </a:lnTo>
                <a:lnTo>
                  <a:pt x="51" y="124"/>
                </a:lnTo>
                <a:lnTo>
                  <a:pt x="41" y="156"/>
                </a:lnTo>
                <a:lnTo>
                  <a:pt x="38" y="193"/>
                </a:lnTo>
                <a:lnTo>
                  <a:pt x="16" y="193"/>
                </a:lnTo>
                <a:lnTo>
                  <a:pt x="14" y="189"/>
                </a:lnTo>
                <a:lnTo>
                  <a:pt x="17" y="150"/>
                </a:lnTo>
                <a:lnTo>
                  <a:pt x="27" y="113"/>
                </a:lnTo>
                <a:lnTo>
                  <a:pt x="46" y="81"/>
                </a:lnTo>
                <a:lnTo>
                  <a:pt x="71" y="52"/>
                </a:lnTo>
                <a:lnTo>
                  <a:pt x="103" y="30"/>
                </a:lnTo>
                <a:lnTo>
                  <a:pt x="138" y="13"/>
                </a:lnTo>
                <a:lnTo>
                  <a:pt x="176" y="3"/>
                </a:lnTo>
                <a:lnTo>
                  <a:pt x="218" y="0"/>
                </a:lnTo>
                <a:lnTo>
                  <a:pt x="261" y="3"/>
                </a:lnTo>
                <a:lnTo>
                  <a:pt x="299" y="13"/>
                </a:lnTo>
                <a:lnTo>
                  <a:pt x="333" y="28"/>
                </a:lnTo>
                <a:lnTo>
                  <a:pt x="363" y="51"/>
                </a:lnTo>
                <a:lnTo>
                  <a:pt x="387" y="78"/>
                </a:lnTo>
                <a:lnTo>
                  <a:pt x="403" y="110"/>
                </a:lnTo>
                <a:lnTo>
                  <a:pt x="414" y="148"/>
                </a:lnTo>
                <a:lnTo>
                  <a:pt x="417" y="189"/>
                </a:lnTo>
                <a:lnTo>
                  <a:pt x="412" y="224"/>
                </a:lnTo>
                <a:lnTo>
                  <a:pt x="401" y="258"/>
                </a:lnTo>
                <a:lnTo>
                  <a:pt x="382" y="288"/>
                </a:lnTo>
                <a:lnTo>
                  <a:pt x="355" y="315"/>
                </a:lnTo>
                <a:lnTo>
                  <a:pt x="325" y="336"/>
                </a:lnTo>
                <a:lnTo>
                  <a:pt x="288" y="352"/>
                </a:lnTo>
                <a:lnTo>
                  <a:pt x="320" y="361"/>
                </a:lnTo>
                <a:lnTo>
                  <a:pt x="347" y="376"/>
                </a:lnTo>
                <a:lnTo>
                  <a:pt x="372" y="392"/>
                </a:lnTo>
                <a:lnTo>
                  <a:pt x="393" y="412"/>
                </a:lnTo>
                <a:lnTo>
                  <a:pt x="409" y="436"/>
                </a:lnTo>
                <a:lnTo>
                  <a:pt x="422" y="463"/>
                </a:lnTo>
                <a:lnTo>
                  <a:pt x="428" y="492"/>
                </a:lnTo>
                <a:lnTo>
                  <a:pt x="431" y="524"/>
                </a:lnTo>
                <a:lnTo>
                  <a:pt x="430" y="559"/>
                </a:lnTo>
                <a:lnTo>
                  <a:pt x="422" y="591"/>
                </a:lnTo>
                <a:lnTo>
                  <a:pt x="411" y="619"/>
                </a:lnTo>
                <a:lnTo>
                  <a:pt x="395" y="645"/>
                </a:lnTo>
                <a:lnTo>
                  <a:pt x="374" y="667"/>
                </a:lnTo>
                <a:lnTo>
                  <a:pt x="342" y="690"/>
                </a:lnTo>
                <a:lnTo>
                  <a:pt x="307" y="707"/>
                </a:lnTo>
                <a:lnTo>
                  <a:pt x="267" y="717"/>
                </a:lnTo>
                <a:lnTo>
                  <a:pt x="223" y="720"/>
                </a:lnTo>
                <a:lnTo>
                  <a:pt x="180" y="717"/>
                </a:lnTo>
                <a:lnTo>
                  <a:pt x="138" y="707"/>
                </a:lnTo>
                <a:lnTo>
                  <a:pt x="100" y="690"/>
                </a:lnTo>
                <a:lnTo>
                  <a:pt x="65" y="667"/>
                </a:lnTo>
                <a:lnTo>
                  <a:pt x="41" y="645"/>
                </a:lnTo>
                <a:lnTo>
                  <a:pt x="22" y="618"/>
                </a:lnTo>
                <a:lnTo>
                  <a:pt x="9" y="588"/>
                </a:lnTo>
                <a:lnTo>
                  <a:pt x="1" y="554"/>
                </a:lnTo>
                <a:lnTo>
                  <a:pt x="0" y="518"/>
                </a:lnTo>
                <a:lnTo>
                  <a:pt x="1" y="514"/>
                </a:lnTo>
                <a:lnTo>
                  <a:pt x="22" y="514"/>
                </a:lnTo>
                <a:lnTo>
                  <a:pt x="25" y="553"/>
                </a:lnTo>
                <a:lnTo>
                  <a:pt x="36" y="586"/>
                </a:lnTo>
                <a:lnTo>
                  <a:pt x="54" y="616"/>
                </a:lnTo>
                <a:lnTo>
                  <a:pt x="79" y="643"/>
                </a:lnTo>
                <a:lnTo>
                  <a:pt x="110" y="666"/>
                </a:lnTo>
                <a:lnTo>
                  <a:pt x="143" y="682"/>
                </a:lnTo>
                <a:lnTo>
                  <a:pt x="181" y="691"/>
                </a:lnTo>
                <a:lnTo>
                  <a:pt x="223" y="694"/>
                </a:lnTo>
                <a:lnTo>
                  <a:pt x="264" y="691"/>
                </a:lnTo>
                <a:lnTo>
                  <a:pt x="299" y="683"/>
                </a:lnTo>
                <a:lnTo>
                  <a:pt x="331" y="669"/>
                </a:lnTo>
                <a:lnTo>
                  <a:pt x="358" y="650"/>
                </a:lnTo>
                <a:lnTo>
                  <a:pt x="379" y="624"/>
                </a:lnTo>
                <a:lnTo>
                  <a:pt x="393" y="596"/>
                </a:lnTo>
                <a:lnTo>
                  <a:pt x="403" y="562"/>
                </a:lnTo>
                <a:lnTo>
                  <a:pt x="406" y="525"/>
                </a:lnTo>
                <a:lnTo>
                  <a:pt x="403" y="487"/>
                </a:lnTo>
                <a:lnTo>
                  <a:pt x="392" y="455"/>
                </a:lnTo>
                <a:lnTo>
                  <a:pt x="374" y="427"/>
                </a:lnTo>
                <a:lnTo>
                  <a:pt x="350" y="404"/>
                </a:lnTo>
                <a:lnTo>
                  <a:pt x="320" y="388"/>
                </a:lnTo>
                <a:lnTo>
                  <a:pt x="285" y="376"/>
                </a:lnTo>
                <a:lnTo>
                  <a:pt x="247" y="369"/>
                </a:lnTo>
                <a:lnTo>
                  <a:pt x="202" y="366"/>
                </a:lnTo>
                <a:lnTo>
                  <a:pt x="148" y="366"/>
                </a:lnTo>
                <a:lnTo>
                  <a:pt x="148" y="339"/>
                </a:lnTo>
                <a:close/>
              </a:path>
            </a:pathLst>
          </a:custGeom>
          <a:solidFill>
            <a:srgbClr val="40404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" name="Freeform 10">
            <a:extLst>
              <a:ext uri="{FF2B5EF4-FFF2-40B4-BE49-F238E27FC236}">
                <a16:creationId xmlns="" xmlns:a16="http://schemas.microsoft.com/office/drawing/2014/main" id="{1C3E2C7F-D52F-4139-87E7-CD037383091D}"/>
              </a:ext>
            </a:extLst>
          </p:cNvPr>
          <p:cNvSpPr>
            <a:spLocks noEditPoints="1"/>
          </p:cNvSpPr>
          <p:nvPr/>
        </p:nvSpPr>
        <p:spPr bwMode="auto">
          <a:xfrm>
            <a:off x="6712221" y="925231"/>
            <a:ext cx="273230" cy="392487"/>
          </a:xfrm>
          <a:custGeom>
            <a:avLst/>
            <a:gdLst/>
            <a:ahLst/>
            <a:cxnLst>
              <a:cxn ang="0">
                <a:pos x="367" y="485"/>
              </a:cxn>
              <a:cxn ang="0">
                <a:pos x="488" y="485"/>
              </a:cxn>
              <a:cxn ang="0">
                <a:pos x="488" y="510"/>
              </a:cxn>
              <a:cxn ang="0">
                <a:pos x="367" y="510"/>
              </a:cxn>
              <a:cxn ang="0">
                <a:pos x="367" y="701"/>
              </a:cxn>
              <a:cxn ang="0">
                <a:pos x="341" y="701"/>
              </a:cxn>
              <a:cxn ang="0">
                <a:pos x="341" y="510"/>
              </a:cxn>
              <a:cxn ang="0">
                <a:pos x="0" y="510"/>
              </a:cxn>
              <a:cxn ang="0">
                <a:pos x="0" y="496"/>
              </a:cxn>
              <a:cxn ang="0">
                <a:pos x="335" y="0"/>
              </a:cxn>
              <a:cxn ang="0">
                <a:pos x="367" y="0"/>
              </a:cxn>
              <a:cxn ang="0">
                <a:pos x="367" y="485"/>
              </a:cxn>
              <a:cxn ang="0">
                <a:pos x="42" y="485"/>
              </a:cxn>
              <a:cxn ang="0">
                <a:pos x="341" y="485"/>
              </a:cxn>
              <a:cxn ang="0">
                <a:pos x="341" y="37"/>
              </a:cxn>
              <a:cxn ang="0">
                <a:pos x="338" y="35"/>
              </a:cxn>
              <a:cxn ang="0">
                <a:pos x="300" y="98"/>
              </a:cxn>
              <a:cxn ang="0">
                <a:pos x="42" y="485"/>
              </a:cxn>
            </a:cxnLst>
            <a:rect l="0" t="0" r="r" b="b"/>
            <a:pathLst>
              <a:path w="488" h="701">
                <a:moveTo>
                  <a:pt x="367" y="485"/>
                </a:moveTo>
                <a:lnTo>
                  <a:pt x="488" y="485"/>
                </a:lnTo>
                <a:lnTo>
                  <a:pt x="488" y="510"/>
                </a:lnTo>
                <a:lnTo>
                  <a:pt x="367" y="510"/>
                </a:lnTo>
                <a:lnTo>
                  <a:pt x="367" y="701"/>
                </a:lnTo>
                <a:lnTo>
                  <a:pt x="341" y="701"/>
                </a:lnTo>
                <a:lnTo>
                  <a:pt x="341" y="510"/>
                </a:lnTo>
                <a:lnTo>
                  <a:pt x="0" y="510"/>
                </a:lnTo>
                <a:lnTo>
                  <a:pt x="0" y="496"/>
                </a:lnTo>
                <a:lnTo>
                  <a:pt x="335" y="0"/>
                </a:lnTo>
                <a:lnTo>
                  <a:pt x="367" y="0"/>
                </a:lnTo>
                <a:lnTo>
                  <a:pt x="367" y="485"/>
                </a:lnTo>
                <a:close/>
                <a:moveTo>
                  <a:pt x="42" y="485"/>
                </a:moveTo>
                <a:lnTo>
                  <a:pt x="341" y="485"/>
                </a:lnTo>
                <a:lnTo>
                  <a:pt x="341" y="37"/>
                </a:lnTo>
                <a:lnTo>
                  <a:pt x="338" y="35"/>
                </a:lnTo>
                <a:lnTo>
                  <a:pt x="300" y="98"/>
                </a:lnTo>
                <a:lnTo>
                  <a:pt x="42" y="485"/>
                </a:lnTo>
                <a:close/>
              </a:path>
            </a:pathLst>
          </a:custGeom>
          <a:solidFill>
            <a:srgbClr val="40404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" name="Freeform 11">
            <a:extLst>
              <a:ext uri="{FF2B5EF4-FFF2-40B4-BE49-F238E27FC236}">
                <a16:creationId xmlns="" xmlns:a16="http://schemas.microsoft.com/office/drawing/2014/main" id="{1E4180A2-2434-401A-A5F8-5B56C6FAD890}"/>
              </a:ext>
            </a:extLst>
          </p:cNvPr>
          <p:cNvSpPr>
            <a:spLocks/>
          </p:cNvSpPr>
          <p:nvPr/>
        </p:nvSpPr>
        <p:spPr bwMode="auto">
          <a:xfrm>
            <a:off x="6730823" y="3149332"/>
            <a:ext cx="236026" cy="415383"/>
          </a:xfrm>
          <a:custGeom>
            <a:avLst/>
            <a:gdLst/>
            <a:ahLst/>
            <a:cxnLst>
              <a:cxn ang="0">
                <a:pos x="45" y="0"/>
              </a:cxn>
              <a:cxn ang="0">
                <a:pos x="376" y="26"/>
              </a:cxn>
              <a:cxn ang="0">
                <a:pos x="39" y="324"/>
              </a:cxn>
              <a:cxn ang="0">
                <a:pos x="106" y="278"/>
              </a:cxn>
              <a:cxn ang="0">
                <a:pos x="168" y="263"/>
              </a:cxn>
              <a:cxn ang="0">
                <a:pos x="251" y="263"/>
              </a:cxn>
              <a:cxn ang="0">
                <a:pos x="321" y="292"/>
              </a:cxn>
              <a:cxn ang="0">
                <a:pos x="368" y="343"/>
              </a:cxn>
              <a:cxn ang="0">
                <a:pos x="394" y="403"/>
              </a:cxn>
              <a:cxn ang="0">
                <a:pos x="404" y="478"/>
              </a:cxn>
              <a:cxn ang="0">
                <a:pos x="391" y="574"/>
              </a:cxn>
              <a:cxn ang="0">
                <a:pos x="353" y="649"/>
              </a:cxn>
              <a:cxn ang="0">
                <a:pos x="303" y="689"/>
              </a:cxn>
              <a:cxn ang="0">
                <a:pos x="236" y="708"/>
              </a:cxn>
              <a:cxn ang="0">
                <a:pos x="155" y="708"/>
              </a:cxn>
              <a:cxn ang="0">
                <a:pos x="85" y="684"/>
              </a:cxn>
              <a:cxn ang="0">
                <a:pos x="34" y="642"/>
              </a:cxn>
              <a:cxn ang="0">
                <a:pos x="8" y="588"/>
              </a:cxn>
              <a:cxn ang="0">
                <a:pos x="0" y="520"/>
              </a:cxn>
              <a:cxn ang="0">
                <a:pos x="24" y="516"/>
              </a:cxn>
              <a:cxn ang="0">
                <a:pos x="35" y="590"/>
              </a:cxn>
              <a:cxn ang="0">
                <a:pos x="71" y="642"/>
              </a:cxn>
              <a:cxn ang="0">
                <a:pos x="125" y="674"/>
              </a:cxn>
              <a:cxn ang="0">
                <a:pos x="196" y="685"/>
              </a:cxn>
              <a:cxn ang="0">
                <a:pos x="263" y="677"/>
              </a:cxn>
              <a:cxn ang="0">
                <a:pos x="314" y="652"/>
              </a:cxn>
              <a:cxn ang="0">
                <a:pos x="353" y="604"/>
              </a:cxn>
              <a:cxn ang="0">
                <a:pos x="373" y="526"/>
              </a:cxn>
              <a:cxn ang="0">
                <a:pos x="373" y="437"/>
              </a:cxn>
              <a:cxn ang="0">
                <a:pos x="353" y="367"/>
              </a:cxn>
              <a:cxn ang="0">
                <a:pos x="310" y="317"/>
              </a:cxn>
              <a:cxn ang="0">
                <a:pos x="247" y="292"/>
              </a:cxn>
              <a:cxn ang="0">
                <a:pos x="174" y="290"/>
              </a:cxn>
              <a:cxn ang="0">
                <a:pos x="114" y="303"/>
              </a:cxn>
              <a:cxn ang="0">
                <a:pos x="69" y="328"/>
              </a:cxn>
              <a:cxn ang="0">
                <a:pos x="37" y="367"/>
              </a:cxn>
              <a:cxn ang="0">
                <a:pos x="7" y="383"/>
              </a:cxn>
            </a:cxnLst>
            <a:rect l="0" t="0" r="r" b="b"/>
            <a:pathLst>
              <a:path w="404" h="711">
                <a:moveTo>
                  <a:pt x="7" y="383"/>
                </a:moveTo>
                <a:lnTo>
                  <a:pt x="45" y="0"/>
                </a:lnTo>
                <a:lnTo>
                  <a:pt x="376" y="0"/>
                </a:lnTo>
                <a:lnTo>
                  <a:pt x="376" y="26"/>
                </a:lnTo>
                <a:lnTo>
                  <a:pt x="67" y="26"/>
                </a:lnTo>
                <a:lnTo>
                  <a:pt x="39" y="324"/>
                </a:lnTo>
                <a:lnTo>
                  <a:pt x="71" y="297"/>
                </a:lnTo>
                <a:lnTo>
                  <a:pt x="106" y="278"/>
                </a:lnTo>
                <a:lnTo>
                  <a:pt x="133" y="268"/>
                </a:lnTo>
                <a:lnTo>
                  <a:pt x="168" y="263"/>
                </a:lnTo>
                <a:lnTo>
                  <a:pt x="211" y="260"/>
                </a:lnTo>
                <a:lnTo>
                  <a:pt x="251" y="263"/>
                </a:lnTo>
                <a:lnTo>
                  <a:pt x="287" y="273"/>
                </a:lnTo>
                <a:lnTo>
                  <a:pt x="321" y="292"/>
                </a:lnTo>
                <a:lnTo>
                  <a:pt x="349" y="317"/>
                </a:lnTo>
                <a:lnTo>
                  <a:pt x="368" y="343"/>
                </a:lnTo>
                <a:lnTo>
                  <a:pt x="383" y="372"/>
                </a:lnTo>
                <a:lnTo>
                  <a:pt x="394" y="403"/>
                </a:lnTo>
                <a:lnTo>
                  <a:pt x="402" y="438"/>
                </a:lnTo>
                <a:lnTo>
                  <a:pt x="404" y="478"/>
                </a:lnTo>
                <a:lnTo>
                  <a:pt x="400" y="529"/>
                </a:lnTo>
                <a:lnTo>
                  <a:pt x="391" y="574"/>
                </a:lnTo>
                <a:lnTo>
                  <a:pt x="375" y="614"/>
                </a:lnTo>
                <a:lnTo>
                  <a:pt x="353" y="649"/>
                </a:lnTo>
                <a:lnTo>
                  <a:pt x="330" y="671"/>
                </a:lnTo>
                <a:lnTo>
                  <a:pt x="303" y="689"/>
                </a:lnTo>
                <a:lnTo>
                  <a:pt x="271" y="701"/>
                </a:lnTo>
                <a:lnTo>
                  <a:pt x="236" y="708"/>
                </a:lnTo>
                <a:lnTo>
                  <a:pt x="196" y="711"/>
                </a:lnTo>
                <a:lnTo>
                  <a:pt x="155" y="708"/>
                </a:lnTo>
                <a:lnTo>
                  <a:pt x="118" y="700"/>
                </a:lnTo>
                <a:lnTo>
                  <a:pt x="85" y="684"/>
                </a:lnTo>
                <a:lnTo>
                  <a:pt x="55" y="663"/>
                </a:lnTo>
                <a:lnTo>
                  <a:pt x="34" y="642"/>
                </a:lnTo>
                <a:lnTo>
                  <a:pt x="18" y="617"/>
                </a:lnTo>
                <a:lnTo>
                  <a:pt x="8" y="588"/>
                </a:lnTo>
                <a:lnTo>
                  <a:pt x="2" y="556"/>
                </a:lnTo>
                <a:lnTo>
                  <a:pt x="0" y="520"/>
                </a:lnTo>
                <a:lnTo>
                  <a:pt x="2" y="516"/>
                </a:lnTo>
                <a:lnTo>
                  <a:pt x="24" y="516"/>
                </a:lnTo>
                <a:lnTo>
                  <a:pt x="28" y="556"/>
                </a:lnTo>
                <a:lnTo>
                  <a:pt x="35" y="590"/>
                </a:lnTo>
                <a:lnTo>
                  <a:pt x="50" y="618"/>
                </a:lnTo>
                <a:lnTo>
                  <a:pt x="71" y="642"/>
                </a:lnTo>
                <a:lnTo>
                  <a:pt x="96" y="661"/>
                </a:lnTo>
                <a:lnTo>
                  <a:pt x="125" y="674"/>
                </a:lnTo>
                <a:lnTo>
                  <a:pt x="158" y="682"/>
                </a:lnTo>
                <a:lnTo>
                  <a:pt x="196" y="685"/>
                </a:lnTo>
                <a:lnTo>
                  <a:pt x="231" y="684"/>
                </a:lnTo>
                <a:lnTo>
                  <a:pt x="263" y="677"/>
                </a:lnTo>
                <a:lnTo>
                  <a:pt x="290" y="666"/>
                </a:lnTo>
                <a:lnTo>
                  <a:pt x="314" y="652"/>
                </a:lnTo>
                <a:lnTo>
                  <a:pt x="333" y="634"/>
                </a:lnTo>
                <a:lnTo>
                  <a:pt x="353" y="604"/>
                </a:lnTo>
                <a:lnTo>
                  <a:pt x="365" y="569"/>
                </a:lnTo>
                <a:lnTo>
                  <a:pt x="373" y="526"/>
                </a:lnTo>
                <a:lnTo>
                  <a:pt x="376" y="478"/>
                </a:lnTo>
                <a:lnTo>
                  <a:pt x="373" y="437"/>
                </a:lnTo>
                <a:lnTo>
                  <a:pt x="365" y="400"/>
                </a:lnTo>
                <a:lnTo>
                  <a:pt x="353" y="367"/>
                </a:lnTo>
                <a:lnTo>
                  <a:pt x="333" y="340"/>
                </a:lnTo>
                <a:lnTo>
                  <a:pt x="310" y="317"/>
                </a:lnTo>
                <a:lnTo>
                  <a:pt x="281" y="301"/>
                </a:lnTo>
                <a:lnTo>
                  <a:pt x="247" y="292"/>
                </a:lnTo>
                <a:lnTo>
                  <a:pt x="211" y="289"/>
                </a:lnTo>
                <a:lnTo>
                  <a:pt x="174" y="290"/>
                </a:lnTo>
                <a:lnTo>
                  <a:pt x="142" y="295"/>
                </a:lnTo>
                <a:lnTo>
                  <a:pt x="114" y="303"/>
                </a:lnTo>
                <a:lnTo>
                  <a:pt x="90" y="314"/>
                </a:lnTo>
                <a:lnTo>
                  <a:pt x="69" y="328"/>
                </a:lnTo>
                <a:lnTo>
                  <a:pt x="51" y="346"/>
                </a:lnTo>
                <a:lnTo>
                  <a:pt x="37" y="367"/>
                </a:lnTo>
                <a:lnTo>
                  <a:pt x="26" y="391"/>
                </a:lnTo>
                <a:lnTo>
                  <a:pt x="7" y="383"/>
                </a:lnTo>
                <a:close/>
              </a:path>
            </a:pathLst>
          </a:custGeom>
          <a:solidFill>
            <a:srgbClr val="40404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1" name="Freeform 12">
            <a:extLst>
              <a:ext uri="{FF2B5EF4-FFF2-40B4-BE49-F238E27FC236}">
                <a16:creationId xmlns="" xmlns:a16="http://schemas.microsoft.com/office/drawing/2014/main" id="{2742B19A-6E59-4395-B8DA-A26D57D4772E}"/>
              </a:ext>
            </a:extLst>
          </p:cNvPr>
          <p:cNvSpPr>
            <a:spLocks noEditPoints="1"/>
          </p:cNvSpPr>
          <p:nvPr/>
        </p:nvSpPr>
        <p:spPr bwMode="auto">
          <a:xfrm>
            <a:off x="462766" y="5449240"/>
            <a:ext cx="243621" cy="420640"/>
          </a:xfrm>
          <a:custGeom>
            <a:avLst/>
            <a:gdLst/>
            <a:ahLst/>
            <a:cxnLst>
              <a:cxn ang="0">
                <a:pos x="255" y="1"/>
              </a:cxn>
              <a:cxn ang="0">
                <a:pos x="323" y="17"/>
              </a:cxn>
              <a:cxn ang="0">
                <a:pos x="346" y="57"/>
              </a:cxn>
              <a:cxn ang="0">
                <a:pos x="287" y="32"/>
              </a:cxn>
              <a:cxn ang="0">
                <a:pos x="244" y="25"/>
              </a:cxn>
              <a:cxn ang="0">
                <a:pos x="180" y="28"/>
              </a:cxn>
              <a:cxn ang="0">
                <a:pos x="111" y="60"/>
              </a:cxn>
              <a:cxn ang="0">
                <a:pos x="57" y="119"/>
              </a:cxn>
              <a:cxn ang="0">
                <a:pos x="30" y="200"/>
              </a:cxn>
              <a:cxn ang="0">
                <a:pos x="27" y="371"/>
              </a:cxn>
              <a:cxn ang="0">
                <a:pos x="68" y="309"/>
              </a:cxn>
              <a:cxn ang="0">
                <a:pos x="134" y="264"/>
              </a:cxn>
              <a:cxn ang="0">
                <a:pos x="213" y="250"/>
              </a:cxn>
              <a:cxn ang="0">
                <a:pos x="284" y="259"/>
              </a:cxn>
              <a:cxn ang="0">
                <a:pos x="339" y="291"/>
              </a:cxn>
              <a:cxn ang="0">
                <a:pos x="387" y="350"/>
              </a:cxn>
              <a:cxn ang="0">
                <a:pos x="414" y="438"/>
              </a:cxn>
              <a:cxn ang="0">
                <a:pos x="414" y="537"/>
              </a:cxn>
              <a:cxn ang="0">
                <a:pos x="384" y="619"/>
              </a:cxn>
              <a:cxn ang="0">
                <a:pos x="327" y="683"/>
              </a:cxn>
              <a:cxn ang="0">
                <a:pos x="252" y="715"/>
              </a:cxn>
              <a:cxn ang="0">
                <a:pos x="174" y="717"/>
              </a:cxn>
              <a:cxn ang="0">
                <a:pos x="111" y="694"/>
              </a:cxn>
              <a:cxn ang="0">
                <a:pos x="59" y="650"/>
              </a:cxn>
              <a:cxn ang="0">
                <a:pos x="22" y="586"/>
              </a:cxn>
              <a:cxn ang="0">
                <a:pos x="3" y="508"/>
              </a:cxn>
              <a:cxn ang="0">
                <a:pos x="0" y="248"/>
              </a:cxn>
              <a:cxn ang="0">
                <a:pos x="11" y="167"/>
              </a:cxn>
              <a:cxn ang="0">
                <a:pos x="41" y="99"/>
              </a:cxn>
              <a:cxn ang="0">
                <a:pos x="97" y="38"/>
              </a:cxn>
              <a:cxn ang="0">
                <a:pos x="175" y="5"/>
              </a:cxn>
              <a:cxn ang="0">
                <a:pos x="27" y="443"/>
              </a:cxn>
              <a:cxn ang="0">
                <a:pos x="30" y="513"/>
              </a:cxn>
              <a:cxn ang="0">
                <a:pos x="56" y="596"/>
              </a:cxn>
              <a:cxn ang="0">
                <a:pos x="105" y="659"/>
              </a:cxn>
              <a:cxn ang="0">
                <a:pos x="170" y="691"/>
              </a:cxn>
              <a:cxn ang="0">
                <a:pos x="247" y="691"/>
              </a:cxn>
              <a:cxn ang="0">
                <a:pos x="314" y="659"/>
              </a:cxn>
              <a:cxn ang="0">
                <a:pos x="363" y="602"/>
              </a:cxn>
              <a:cxn ang="0">
                <a:pos x="387" y="529"/>
              </a:cxn>
              <a:cxn ang="0">
                <a:pos x="387" y="443"/>
              </a:cxn>
              <a:cxn ang="0">
                <a:pos x="365" y="365"/>
              </a:cxn>
              <a:cxn ang="0">
                <a:pos x="319" y="307"/>
              </a:cxn>
              <a:cxn ang="0">
                <a:pos x="252" y="279"/>
              </a:cxn>
              <a:cxn ang="0">
                <a:pos x="175" y="279"/>
              </a:cxn>
              <a:cxn ang="0">
                <a:pos x="111" y="302"/>
              </a:cxn>
              <a:cxn ang="0">
                <a:pos x="57" y="350"/>
              </a:cxn>
              <a:cxn ang="0">
                <a:pos x="30" y="409"/>
              </a:cxn>
            </a:cxnLst>
            <a:rect l="0" t="0" r="r" b="b"/>
            <a:pathLst>
              <a:path w="417" h="720">
                <a:moveTo>
                  <a:pt x="218" y="0"/>
                </a:moveTo>
                <a:lnTo>
                  <a:pt x="255" y="1"/>
                </a:lnTo>
                <a:lnTo>
                  <a:pt x="290" y="8"/>
                </a:lnTo>
                <a:lnTo>
                  <a:pt x="323" y="17"/>
                </a:lnTo>
                <a:lnTo>
                  <a:pt x="355" y="33"/>
                </a:lnTo>
                <a:lnTo>
                  <a:pt x="346" y="57"/>
                </a:lnTo>
                <a:lnTo>
                  <a:pt x="315" y="41"/>
                </a:lnTo>
                <a:lnTo>
                  <a:pt x="287" y="32"/>
                </a:lnTo>
                <a:lnTo>
                  <a:pt x="268" y="28"/>
                </a:lnTo>
                <a:lnTo>
                  <a:pt x="244" y="25"/>
                </a:lnTo>
                <a:lnTo>
                  <a:pt x="218" y="25"/>
                </a:lnTo>
                <a:lnTo>
                  <a:pt x="180" y="28"/>
                </a:lnTo>
                <a:lnTo>
                  <a:pt x="145" y="41"/>
                </a:lnTo>
                <a:lnTo>
                  <a:pt x="111" y="60"/>
                </a:lnTo>
                <a:lnTo>
                  <a:pt x="83" y="86"/>
                </a:lnTo>
                <a:lnTo>
                  <a:pt x="57" y="119"/>
                </a:lnTo>
                <a:lnTo>
                  <a:pt x="41" y="157"/>
                </a:lnTo>
                <a:lnTo>
                  <a:pt x="30" y="200"/>
                </a:lnTo>
                <a:lnTo>
                  <a:pt x="27" y="248"/>
                </a:lnTo>
                <a:lnTo>
                  <a:pt x="27" y="371"/>
                </a:lnTo>
                <a:lnTo>
                  <a:pt x="45" y="337"/>
                </a:lnTo>
                <a:lnTo>
                  <a:pt x="68" y="309"/>
                </a:lnTo>
                <a:lnTo>
                  <a:pt x="99" y="283"/>
                </a:lnTo>
                <a:lnTo>
                  <a:pt x="134" y="264"/>
                </a:lnTo>
                <a:lnTo>
                  <a:pt x="172" y="253"/>
                </a:lnTo>
                <a:lnTo>
                  <a:pt x="213" y="250"/>
                </a:lnTo>
                <a:lnTo>
                  <a:pt x="250" y="253"/>
                </a:lnTo>
                <a:lnTo>
                  <a:pt x="284" y="259"/>
                </a:lnTo>
                <a:lnTo>
                  <a:pt x="312" y="272"/>
                </a:lnTo>
                <a:lnTo>
                  <a:pt x="339" y="291"/>
                </a:lnTo>
                <a:lnTo>
                  <a:pt x="363" y="315"/>
                </a:lnTo>
                <a:lnTo>
                  <a:pt x="387" y="350"/>
                </a:lnTo>
                <a:lnTo>
                  <a:pt x="403" y="392"/>
                </a:lnTo>
                <a:lnTo>
                  <a:pt x="414" y="438"/>
                </a:lnTo>
                <a:lnTo>
                  <a:pt x="417" y="489"/>
                </a:lnTo>
                <a:lnTo>
                  <a:pt x="414" y="537"/>
                </a:lnTo>
                <a:lnTo>
                  <a:pt x="403" y="580"/>
                </a:lnTo>
                <a:lnTo>
                  <a:pt x="384" y="619"/>
                </a:lnTo>
                <a:lnTo>
                  <a:pt x="358" y="655"/>
                </a:lnTo>
                <a:lnTo>
                  <a:pt x="327" y="683"/>
                </a:lnTo>
                <a:lnTo>
                  <a:pt x="292" y="704"/>
                </a:lnTo>
                <a:lnTo>
                  <a:pt x="252" y="715"/>
                </a:lnTo>
                <a:lnTo>
                  <a:pt x="209" y="720"/>
                </a:lnTo>
                <a:lnTo>
                  <a:pt x="174" y="717"/>
                </a:lnTo>
                <a:lnTo>
                  <a:pt x="142" y="709"/>
                </a:lnTo>
                <a:lnTo>
                  <a:pt x="111" y="694"/>
                </a:lnTo>
                <a:lnTo>
                  <a:pt x="84" y="675"/>
                </a:lnTo>
                <a:lnTo>
                  <a:pt x="59" y="650"/>
                </a:lnTo>
                <a:lnTo>
                  <a:pt x="38" y="619"/>
                </a:lnTo>
                <a:lnTo>
                  <a:pt x="22" y="586"/>
                </a:lnTo>
                <a:lnTo>
                  <a:pt x="10" y="549"/>
                </a:lnTo>
                <a:lnTo>
                  <a:pt x="3" y="508"/>
                </a:lnTo>
                <a:lnTo>
                  <a:pt x="0" y="463"/>
                </a:lnTo>
                <a:lnTo>
                  <a:pt x="0" y="248"/>
                </a:lnTo>
                <a:lnTo>
                  <a:pt x="3" y="205"/>
                </a:lnTo>
                <a:lnTo>
                  <a:pt x="11" y="167"/>
                </a:lnTo>
                <a:lnTo>
                  <a:pt x="24" y="130"/>
                </a:lnTo>
                <a:lnTo>
                  <a:pt x="41" y="99"/>
                </a:lnTo>
                <a:lnTo>
                  <a:pt x="64" y="68"/>
                </a:lnTo>
                <a:lnTo>
                  <a:pt x="97" y="38"/>
                </a:lnTo>
                <a:lnTo>
                  <a:pt x="134" y="17"/>
                </a:lnTo>
                <a:lnTo>
                  <a:pt x="175" y="5"/>
                </a:lnTo>
                <a:lnTo>
                  <a:pt x="218" y="0"/>
                </a:lnTo>
                <a:close/>
                <a:moveTo>
                  <a:pt x="27" y="443"/>
                </a:moveTo>
                <a:lnTo>
                  <a:pt x="27" y="463"/>
                </a:lnTo>
                <a:lnTo>
                  <a:pt x="30" y="513"/>
                </a:lnTo>
                <a:lnTo>
                  <a:pt x="40" y="557"/>
                </a:lnTo>
                <a:lnTo>
                  <a:pt x="56" y="596"/>
                </a:lnTo>
                <a:lnTo>
                  <a:pt x="78" y="631"/>
                </a:lnTo>
                <a:lnTo>
                  <a:pt x="105" y="659"/>
                </a:lnTo>
                <a:lnTo>
                  <a:pt x="137" y="678"/>
                </a:lnTo>
                <a:lnTo>
                  <a:pt x="170" y="691"/>
                </a:lnTo>
                <a:lnTo>
                  <a:pt x="209" y="694"/>
                </a:lnTo>
                <a:lnTo>
                  <a:pt x="247" y="691"/>
                </a:lnTo>
                <a:lnTo>
                  <a:pt x="282" y="678"/>
                </a:lnTo>
                <a:lnTo>
                  <a:pt x="314" y="659"/>
                </a:lnTo>
                <a:lnTo>
                  <a:pt x="341" y="634"/>
                </a:lnTo>
                <a:lnTo>
                  <a:pt x="363" y="602"/>
                </a:lnTo>
                <a:lnTo>
                  <a:pt x="378" y="567"/>
                </a:lnTo>
                <a:lnTo>
                  <a:pt x="387" y="529"/>
                </a:lnTo>
                <a:lnTo>
                  <a:pt x="390" y="489"/>
                </a:lnTo>
                <a:lnTo>
                  <a:pt x="387" y="443"/>
                </a:lnTo>
                <a:lnTo>
                  <a:pt x="379" y="401"/>
                </a:lnTo>
                <a:lnTo>
                  <a:pt x="365" y="365"/>
                </a:lnTo>
                <a:lnTo>
                  <a:pt x="344" y="333"/>
                </a:lnTo>
                <a:lnTo>
                  <a:pt x="319" y="307"/>
                </a:lnTo>
                <a:lnTo>
                  <a:pt x="288" y="290"/>
                </a:lnTo>
                <a:lnTo>
                  <a:pt x="252" y="279"/>
                </a:lnTo>
                <a:lnTo>
                  <a:pt x="210" y="275"/>
                </a:lnTo>
                <a:lnTo>
                  <a:pt x="175" y="279"/>
                </a:lnTo>
                <a:lnTo>
                  <a:pt x="142" y="288"/>
                </a:lnTo>
                <a:lnTo>
                  <a:pt x="111" y="302"/>
                </a:lnTo>
                <a:lnTo>
                  <a:pt x="83" y="325"/>
                </a:lnTo>
                <a:lnTo>
                  <a:pt x="57" y="350"/>
                </a:lnTo>
                <a:lnTo>
                  <a:pt x="41" y="379"/>
                </a:lnTo>
                <a:lnTo>
                  <a:pt x="30" y="409"/>
                </a:lnTo>
                <a:lnTo>
                  <a:pt x="27" y="443"/>
                </a:lnTo>
                <a:close/>
              </a:path>
            </a:pathLst>
          </a:custGeom>
          <a:solidFill>
            <a:srgbClr val="40404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cxnSp>
        <p:nvCxnSpPr>
          <p:cNvPr id="32" name="Прямая соединительная линия 31">
            <a:extLst>
              <a:ext uri="{FF2B5EF4-FFF2-40B4-BE49-F238E27FC236}">
                <a16:creationId xmlns="" xmlns:a16="http://schemas.microsoft.com/office/drawing/2014/main" id="{6BBFB9C5-D073-4569-A4DD-DF3B31AC4A03}"/>
              </a:ext>
            </a:extLst>
          </p:cNvPr>
          <p:cNvCxnSpPr>
            <a:cxnSpLocks/>
          </p:cNvCxnSpPr>
          <p:nvPr/>
        </p:nvCxnSpPr>
        <p:spPr>
          <a:xfrm>
            <a:off x="340241" y="1051882"/>
            <a:ext cx="0" cy="888097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>
            <a:extLst>
              <a:ext uri="{FF2B5EF4-FFF2-40B4-BE49-F238E27FC236}">
                <a16:creationId xmlns="" xmlns:a16="http://schemas.microsoft.com/office/drawing/2014/main" id="{288D6D6D-7FF4-467A-8CC6-27662C43891E}"/>
              </a:ext>
            </a:extLst>
          </p:cNvPr>
          <p:cNvCxnSpPr>
            <a:cxnSpLocks/>
          </p:cNvCxnSpPr>
          <p:nvPr/>
        </p:nvCxnSpPr>
        <p:spPr>
          <a:xfrm>
            <a:off x="340241" y="3269248"/>
            <a:ext cx="0" cy="2060076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>
            <a:extLst>
              <a:ext uri="{FF2B5EF4-FFF2-40B4-BE49-F238E27FC236}">
                <a16:creationId xmlns="" xmlns:a16="http://schemas.microsoft.com/office/drawing/2014/main" id="{64E7CC73-74CA-44AB-A0D3-102B92A1C321}"/>
              </a:ext>
            </a:extLst>
          </p:cNvPr>
          <p:cNvCxnSpPr>
            <a:cxnSpLocks/>
          </p:cNvCxnSpPr>
          <p:nvPr/>
        </p:nvCxnSpPr>
        <p:spPr>
          <a:xfrm>
            <a:off x="340241" y="2174180"/>
            <a:ext cx="0" cy="888097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>
            <a:extLst>
              <a:ext uri="{FF2B5EF4-FFF2-40B4-BE49-F238E27FC236}">
                <a16:creationId xmlns="" xmlns:a16="http://schemas.microsoft.com/office/drawing/2014/main" id="{70B0BBF7-B64E-4B3C-B5E6-28613E63888A}"/>
              </a:ext>
            </a:extLst>
          </p:cNvPr>
          <p:cNvCxnSpPr>
            <a:cxnSpLocks/>
          </p:cNvCxnSpPr>
          <p:nvPr/>
        </p:nvCxnSpPr>
        <p:spPr>
          <a:xfrm flipH="1">
            <a:off x="340241" y="5573505"/>
            <a:ext cx="1" cy="864095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>
            <a:extLst>
              <a:ext uri="{FF2B5EF4-FFF2-40B4-BE49-F238E27FC236}">
                <a16:creationId xmlns="" xmlns:a16="http://schemas.microsoft.com/office/drawing/2014/main" id="{6D0AF02D-C0EA-44D5-86DC-9DB90965FE50}"/>
              </a:ext>
            </a:extLst>
          </p:cNvPr>
          <p:cNvCxnSpPr>
            <a:cxnSpLocks/>
          </p:cNvCxnSpPr>
          <p:nvPr/>
        </p:nvCxnSpPr>
        <p:spPr>
          <a:xfrm>
            <a:off x="6599811" y="1051882"/>
            <a:ext cx="0" cy="200134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>
            <a:extLst>
              <a:ext uri="{FF2B5EF4-FFF2-40B4-BE49-F238E27FC236}">
                <a16:creationId xmlns="" xmlns:a16="http://schemas.microsoft.com/office/drawing/2014/main" id="{47F06EE2-FB02-4AD0-A650-5F8F8795A42D}"/>
              </a:ext>
            </a:extLst>
          </p:cNvPr>
          <p:cNvCxnSpPr>
            <a:cxnSpLocks/>
          </p:cNvCxnSpPr>
          <p:nvPr/>
        </p:nvCxnSpPr>
        <p:spPr>
          <a:xfrm>
            <a:off x="6599811" y="3269248"/>
            <a:ext cx="0" cy="2060076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Группа 688">
            <a:extLst>
              <a:ext uri="{FF2B5EF4-FFF2-40B4-BE49-F238E27FC236}">
                <a16:creationId xmlns="" xmlns:a16="http://schemas.microsoft.com/office/drawing/2014/main" id="{8DC04B7C-FEBF-4EEB-ADC3-B99F717DEDF1}"/>
              </a:ext>
            </a:extLst>
          </p:cNvPr>
          <p:cNvGrpSpPr/>
          <p:nvPr/>
        </p:nvGrpSpPr>
        <p:grpSpPr>
          <a:xfrm>
            <a:off x="5970414" y="1126229"/>
            <a:ext cx="307739" cy="300003"/>
            <a:chOff x="3546301" y="1016000"/>
            <a:chExt cx="568325" cy="554038"/>
          </a:xfrm>
          <a:solidFill>
            <a:schemeClr val="bg1">
              <a:lumMod val="65000"/>
            </a:schemeClr>
          </a:solidFill>
        </p:grpSpPr>
        <p:sp>
          <p:nvSpPr>
            <p:cNvPr id="37" name="Freeform 24">
              <a:extLst>
                <a:ext uri="{FF2B5EF4-FFF2-40B4-BE49-F238E27FC236}">
                  <a16:creationId xmlns="" xmlns:a16="http://schemas.microsoft.com/office/drawing/2014/main" id="{30D315A3-AAC9-4354-84A0-01570FD48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6938" y="1439863"/>
              <a:ext cx="212725" cy="34925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126" y="0"/>
                </a:cxn>
                <a:cxn ang="0">
                  <a:pos x="128" y="3"/>
                </a:cxn>
                <a:cxn ang="0">
                  <a:pos x="132" y="5"/>
                </a:cxn>
                <a:cxn ang="0">
                  <a:pos x="134" y="11"/>
                </a:cxn>
                <a:cxn ang="0">
                  <a:pos x="133" y="15"/>
                </a:cxn>
                <a:cxn ang="0">
                  <a:pos x="131" y="19"/>
                </a:cxn>
                <a:cxn ang="0">
                  <a:pos x="127" y="21"/>
                </a:cxn>
                <a:cxn ang="0">
                  <a:pos x="123" y="22"/>
                </a:cxn>
                <a:cxn ang="0">
                  <a:pos x="10" y="22"/>
                </a:cxn>
                <a:cxn ang="0">
                  <a:pos x="7" y="21"/>
                </a:cxn>
                <a:cxn ang="0">
                  <a:pos x="4" y="20"/>
                </a:cxn>
                <a:cxn ang="0">
                  <a:pos x="2" y="18"/>
                </a:cxn>
                <a:cxn ang="0">
                  <a:pos x="0" y="14"/>
                </a:cxn>
                <a:cxn ang="0">
                  <a:pos x="0" y="8"/>
                </a:cxn>
                <a:cxn ang="0">
                  <a:pos x="2" y="5"/>
                </a:cxn>
                <a:cxn ang="0">
                  <a:pos x="7" y="0"/>
                </a:cxn>
              </a:cxnLst>
              <a:rect l="0" t="0" r="r" b="b"/>
              <a:pathLst>
                <a:path w="134" h="22">
                  <a:moveTo>
                    <a:pt x="7" y="0"/>
                  </a:moveTo>
                  <a:lnTo>
                    <a:pt x="126" y="0"/>
                  </a:lnTo>
                  <a:lnTo>
                    <a:pt x="128" y="3"/>
                  </a:lnTo>
                  <a:lnTo>
                    <a:pt x="132" y="5"/>
                  </a:lnTo>
                  <a:lnTo>
                    <a:pt x="134" y="11"/>
                  </a:lnTo>
                  <a:lnTo>
                    <a:pt x="133" y="15"/>
                  </a:lnTo>
                  <a:lnTo>
                    <a:pt x="131" y="19"/>
                  </a:lnTo>
                  <a:lnTo>
                    <a:pt x="127" y="21"/>
                  </a:lnTo>
                  <a:lnTo>
                    <a:pt x="123" y="22"/>
                  </a:lnTo>
                  <a:lnTo>
                    <a:pt x="10" y="22"/>
                  </a:lnTo>
                  <a:lnTo>
                    <a:pt x="7" y="21"/>
                  </a:lnTo>
                  <a:lnTo>
                    <a:pt x="4" y="20"/>
                  </a:lnTo>
                  <a:lnTo>
                    <a:pt x="2" y="18"/>
                  </a:lnTo>
                  <a:lnTo>
                    <a:pt x="0" y="14"/>
                  </a:lnTo>
                  <a:lnTo>
                    <a:pt x="0" y="8"/>
                  </a:lnTo>
                  <a:lnTo>
                    <a:pt x="2" y="5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87086" tIns="43543" rIns="87086" bIns="43543" numCol="1" anchor="t" anchorCtr="0" compatLnSpc="1">
              <a:prstTxWarp prst="textNoShape">
                <a:avLst/>
              </a:prstTxWarp>
            </a:bodyPr>
            <a:lstStyle/>
            <a:p>
              <a:endParaRPr lang="ru-RU" sz="1714"/>
            </a:p>
          </p:txBody>
        </p:sp>
        <p:sp>
          <p:nvSpPr>
            <p:cNvPr id="38" name="Freeform 25">
              <a:extLst>
                <a:ext uri="{FF2B5EF4-FFF2-40B4-BE49-F238E27FC236}">
                  <a16:creationId xmlns="" xmlns:a16="http://schemas.microsoft.com/office/drawing/2014/main" id="{C4ADE4EC-10C0-462E-99FE-0AE08223A44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90751" y="1016000"/>
              <a:ext cx="382588" cy="382588"/>
            </a:xfrm>
            <a:custGeom>
              <a:avLst/>
              <a:gdLst/>
              <a:ahLst/>
              <a:cxnLst>
                <a:cxn ang="0">
                  <a:pos x="50" y="142"/>
                </a:cxn>
                <a:cxn ang="0">
                  <a:pos x="36" y="145"/>
                </a:cxn>
                <a:cxn ang="0">
                  <a:pos x="26" y="156"/>
                </a:cxn>
                <a:cxn ang="0">
                  <a:pos x="85" y="215"/>
                </a:cxn>
                <a:cxn ang="0">
                  <a:pos x="96" y="203"/>
                </a:cxn>
                <a:cxn ang="0">
                  <a:pos x="98" y="189"/>
                </a:cxn>
                <a:cxn ang="0">
                  <a:pos x="50" y="142"/>
                </a:cxn>
                <a:cxn ang="0">
                  <a:pos x="131" y="69"/>
                </a:cxn>
                <a:cxn ang="0">
                  <a:pos x="68" y="131"/>
                </a:cxn>
                <a:cxn ang="0">
                  <a:pos x="110" y="171"/>
                </a:cxn>
                <a:cxn ang="0">
                  <a:pos x="172" y="110"/>
                </a:cxn>
                <a:cxn ang="0">
                  <a:pos x="131" y="69"/>
                </a:cxn>
                <a:cxn ang="0">
                  <a:pos x="156" y="25"/>
                </a:cxn>
                <a:cxn ang="0">
                  <a:pos x="144" y="37"/>
                </a:cxn>
                <a:cxn ang="0">
                  <a:pos x="142" y="50"/>
                </a:cxn>
                <a:cxn ang="0">
                  <a:pos x="189" y="97"/>
                </a:cxn>
                <a:cxn ang="0">
                  <a:pos x="203" y="96"/>
                </a:cxn>
                <a:cxn ang="0">
                  <a:pos x="215" y="85"/>
                </a:cxn>
                <a:cxn ang="0">
                  <a:pos x="156" y="25"/>
                </a:cxn>
                <a:cxn ang="0">
                  <a:pos x="155" y="0"/>
                </a:cxn>
                <a:cxn ang="0">
                  <a:pos x="157" y="0"/>
                </a:cxn>
                <a:cxn ang="0">
                  <a:pos x="160" y="1"/>
                </a:cxn>
                <a:cxn ang="0">
                  <a:pos x="164" y="3"/>
                </a:cxn>
                <a:cxn ang="0">
                  <a:pos x="237" y="77"/>
                </a:cxn>
                <a:cxn ang="0">
                  <a:pos x="240" y="80"/>
                </a:cxn>
                <a:cxn ang="0">
                  <a:pos x="241" y="84"/>
                </a:cxn>
                <a:cxn ang="0">
                  <a:pos x="241" y="86"/>
                </a:cxn>
                <a:cxn ang="0">
                  <a:pos x="240" y="89"/>
                </a:cxn>
                <a:cxn ang="0">
                  <a:pos x="237" y="92"/>
                </a:cxn>
                <a:cxn ang="0">
                  <a:pos x="216" y="114"/>
                </a:cxn>
                <a:cxn ang="0">
                  <a:pos x="214" y="115"/>
                </a:cxn>
                <a:cxn ang="0">
                  <a:pos x="211" y="117"/>
                </a:cxn>
                <a:cxn ang="0">
                  <a:pos x="193" y="119"/>
                </a:cxn>
                <a:cxn ang="0">
                  <a:pos x="119" y="193"/>
                </a:cxn>
                <a:cxn ang="0">
                  <a:pos x="117" y="210"/>
                </a:cxn>
                <a:cxn ang="0">
                  <a:pos x="113" y="216"/>
                </a:cxn>
                <a:cxn ang="0">
                  <a:pos x="90" y="240"/>
                </a:cxn>
                <a:cxn ang="0">
                  <a:pos x="87" y="241"/>
                </a:cxn>
                <a:cxn ang="0">
                  <a:pos x="81" y="241"/>
                </a:cxn>
                <a:cxn ang="0">
                  <a:pos x="79" y="240"/>
                </a:cxn>
                <a:cxn ang="0">
                  <a:pos x="3" y="164"/>
                </a:cxn>
                <a:cxn ang="0">
                  <a:pos x="1" y="161"/>
                </a:cxn>
                <a:cxn ang="0">
                  <a:pos x="0" y="157"/>
                </a:cxn>
                <a:cxn ang="0">
                  <a:pos x="0" y="155"/>
                </a:cxn>
                <a:cxn ang="0">
                  <a:pos x="1" y="152"/>
                </a:cxn>
                <a:cxn ang="0">
                  <a:pos x="3" y="149"/>
                </a:cxn>
                <a:cxn ang="0">
                  <a:pos x="25" y="127"/>
                </a:cxn>
                <a:cxn ang="0">
                  <a:pos x="26" y="125"/>
                </a:cxn>
                <a:cxn ang="0">
                  <a:pos x="28" y="124"/>
                </a:cxn>
                <a:cxn ang="0">
                  <a:pos x="30" y="124"/>
                </a:cxn>
                <a:cxn ang="0">
                  <a:pos x="48" y="122"/>
                </a:cxn>
                <a:cxn ang="0">
                  <a:pos x="122" y="48"/>
                </a:cxn>
                <a:cxn ang="0">
                  <a:pos x="124" y="30"/>
                </a:cxn>
                <a:cxn ang="0">
                  <a:pos x="124" y="28"/>
                </a:cxn>
                <a:cxn ang="0">
                  <a:pos x="125" y="26"/>
                </a:cxn>
                <a:cxn ang="0">
                  <a:pos x="127" y="25"/>
                </a:cxn>
                <a:cxn ang="0">
                  <a:pos x="149" y="3"/>
                </a:cxn>
                <a:cxn ang="0">
                  <a:pos x="152" y="1"/>
                </a:cxn>
                <a:cxn ang="0">
                  <a:pos x="155" y="0"/>
                </a:cxn>
              </a:cxnLst>
              <a:rect l="0" t="0" r="r" b="b"/>
              <a:pathLst>
                <a:path w="241" h="241">
                  <a:moveTo>
                    <a:pt x="50" y="142"/>
                  </a:moveTo>
                  <a:lnTo>
                    <a:pt x="36" y="145"/>
                  </a:lnTo>
                  <a:lnTo>
                    <a:pt x="26" y="156"/>
                  </a:lnTo>
                  <a:lnTo>
                    <a:pt x="85" y="215"/>
                  </a:lnTo>
                  <a:lnTo>
                    <a:pt x="96" y="203"/>
                  </a:lnTo>
                  <a:lnTo>
                    <a:pt x="98" y="189"/>
                  </a:lnTo>
                  <a:lnTo>
                    <a:pt x="50" y="142"/>
                  </a:lnTo>
                  <a:close/>
                  <a:moveTo>
                    <a:pt x="131" y="69"/>
                  </a:moveTo>
                  <a:lnTo>
                    <a:pt x="68" y="131"/>
                  </a:lnTo>
                  <a:lnTo>
                    <a:pt x="110" y="171"/>
                  </a:lnTo>
                  <a:lnTo>
                    <a:pt x="172" y="110"/>
                  </a:lnTo>
                  <a:lnTo>
                    <a:pt x="131" y="69"/>
                  </a:lnTo>
                  <a:close/>
                  <a:moveTo>
                    <a:pt x="156" y="25"/>
                  </a:moveTo>
                  <a:lnTo>
                    <a:pt x="144" y="37"/>
                  </a:lnTo>
                  <a:lnTo>
                    <a:pt x="142" y="50"/>
                  </a:lnTo>
                  <a:lnTo>
                    <a:pt x="189" y="97"/>
                  </a:lnTo>
                  <a:lnTo>
                    <a:pt x="203" y="96"/>
                  </a:lnTo>
                  <a:lnTo>
                    <a:pt x="215" y="85"/>
                  </a:lnTo>
                  <a:lnTo>
                    <a:pt x="156" y="25"/>
                  </a:lnTo>
                  <a:close/>
                  <a:moveTo>
                    <a:pt x="155" y="0"/>
                  </a:moveTo>
                  <a:lnTo>
                    <a:pt x="157" y="0"/>
                  </a:lnTo>
                  <a:lnTo>
                    <a:pt x="160" y="1"/>
                  </a:lnTo>
                  <a:lnTo>
                    <a:pt x="164" y="3"/>
                  </a:lnTo>
                  <a:lnTo>
                    <a:pt x="237" y="77"/>
                  </a:lnTo>
                  <a:lnTo>
                    <a:pt x="240" y="80"/>
                  </a:lnTo>
                  <a:lnTo>
                    <a:pt x="241" y="84"/>
                  </a:lnTo>
                  <a:lnTo>
                    <a:pt x="241" y="86"/>
                  </a:lnTo>
                  <a:lnTo>
                    <a:pt x="240" y="89"/>
                  </a:lnTo>
                  <a:lnTo>
                    <a:pt x="237" y="92"/>
                  </a:lnTo>
                  <a:lnTo>
                    <a:pt x="216" y="114"/>
                  </a:lnTo>
                  <a:lnTo>
                    <a:pt x="214" y="115"/>
                  </a:lnTo>
                  <a:lnTo>
                    <a:pt x="211" y="117"/>
                  </a:lnTo>
                  <a:lnTo>
                    <a:pt x="193" y="119"/>
                  </a:lnTo>
                  <a:lnTo>
                    <a:pt x="119" y="193"/>
                  </a:lnTo>
                  <a:lnTo>
                    <a:pt x="117" y="210"/>
                  </a:lnTo>
                  <a:lnTo>
                    <a:pt x="113" y="216"/>
                  </a:lnTo>
                  <a:lnTo>
                    <a:pt x="90" y="240"/>
                  </a:lnTo>
                  <a:lnTo>
                    <a:pt x="87" y="241"/>
                  </a:lnTo>
                  <a:lnTo>
                    <a:pt x="81" y="241"/>
                  </a:lnTo>
                  <a:lnTo>
                    <a:pt x="79" y="240"/>
                  </a:lnTo>
                  <a:lnTo>
                    <a:pt x="3" y="164"/>
                  </a:lnTo>
                  <a:lnTo>
                    <a:pt x="1" y="161"/>
                  </a:lnTo>
                  <a:lnTo>
                    <a:pt x="0" y="157"/>
                  </a:lnTo>
                  <a:lnTo>
                    <a:pt x="0" y="155"/>
                  </a:lnTo>
                  <a:lnTo>
                    <a:pt x="1" y="152"/>
                  </a:lnTo>
                  <a:lnTo>
                    <a:pt x="3" y="149"/>
                  </a:lnTo>
                  <a:lnTo>
                    <a:pt x="25" y="127"/>
                  </a:lnTo>
                  <a:lnTo>
                    <a:pt x="26" y="125"/>
                  </a:lnTo>
                  <a:lnTo>
                    <a:pt x="28" y="124"/>
                  </a:lnTo>
                  <a:lnTo>
                    <a:pt x="30" y="124"/>
                  </a:lnTo>
                  <a:lnTo>
                    <a:pt x="48" y="122"/>
                  </a:lnTo>
                  <a:lnTo>
                    <a:pt x="122" y="48"/>
                  </a:lnTo>
                  <a:lnTo>
                    <a:pt x="124" y="30"/>
                  </a:lnTo>
                  <a:lnTo>
                    <a:pt x="124" y="28"/>
                  </a:lnTo>
                  <a:lnTo>
                    <a:pt x="125" y="26"/>
                  </a:lnTo>
                  <a:lnTo>
                    <a:pt x="127" y="25"/>
                  </a:lnTo>
                  <a:lnTo>
                    <a:pt x="149" y="3"/>
                  </a:lnTo>
                  <a:lnTo>
                    <a:pt x="152" y="1"/>
                  </a:lnTo>
                  <a:lnTo>
                    <a:pt x="15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87086" tIns="43543" rIns="87086" bIns="43543" numCol="1" anchor="t" anchorCtr="0" compatLnSpc="1">
              <a:prstTxWarp prst="textNoShape">
                <a:avLst/>
              </a:prstTxWarp>
            </a:bodyPr>
            <a:lstStyle/>
            <a:p>
              <a:endParaRPr lang="ru-RU" sz="1714"/>
            </a:p>
          </p:txBody>
        </p:sp>
        <p:sp>
          <p:nvSpPr>
            <p:cNvPr id="39" name="Freeform 26">
              <a:extLst>
                <a:ext uri="{FF2B5EF4-FFF2-40B4-BE49-F238E27FC236}">
                  <a16:creationId xmlns="" xmlns:a16="http://schemas.microsoft.com/office/drawing/2014/main" id="{5D5A1143-A002-4406-A91D-188A979C745E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5701" y="1247775"/>
              <a:ext cx="288925" cy="288925"/>
            </a:xfrm>
            <a:custGeom>
              <a:avLst/>
              <a:gdLst/>
              <a:ahLst/>
              <a:cxnLst>
                <a:cxn ang="0">
                  <a:pos x="43" y="0"/>
                </a:cxn>
                <a:cxn ang="0">
                  <a:pos x="170" y="111"/>
                </a:cxn>
                <a:cxn ang="0">
                  <a:pos x="176" y="119"/>
                </a:cxn>
                <a:cxn ang="0">
                  <a:pos x="180" y="128"/>
                </a:cxn>
                <a:cxn ang="0">
                  <a:pos x="182" y="139"/>
                </a:cxn>
                <a:cxn ang="0">
                  <a:pos x="179" y="154"/>
                </a:cxn>
                <a:cxn ang="0">
                  <a:pos x="171" y="167"/>
                </a:cxn>
                <a:cxn ang="0">
                  <a:pos x="167" y="171"/>
                </a:cxn>
                <a:cxn ang="0">
                  <a:pos x="155" y="179"/>
                </a:cxn>
                <a:cxn ang="0">
                  <a:pos x="140" y="182"/>
                </a:cxn>
                <a:cxn ang="0">
                  <a:pos x="129" y="180"/>
                </a:cxn>
                <a:cxn ang="0">
                  <a:pos x="119" y="176"/>
                </a:cxn>
                <a:cxn ang="0">
                  <a:pos x="111" y="169"/>
                </a:cxn>
                <a:cxn ang="0">
                  <a:pos x="0" y="42"/>
                </a:cxn>
                <a:cxn ang="0">
                  <a:pos x="15" y="27"/>
                </a:cxn>
                <a:cxn ang="0">
                  <a:pos x="127" y="155"/>
                </a:cxn>
                <a:cxn ang="0">
                  <a:pos x="132" y="159"/>
                </a:cxn>
                <a:cxn ang="0">
                  <a:pos x="140" y="161"/>
                </a:cxn>
                <a:cxn ang="0">
                  <a:pos x="146" y="160"/>
                </a:cxn>
                <a:cxn ang="0">
                  <a:pos x="153" y="156"/>
                </a:cxn>
                <a:cxn ang="0">
                  <a:pos x="156" y="152"/>
                </a:cxn>
                <a:cxn ang="0">
                  <a:pos x="160" y="146"/>
                </a:cxn>
                <a:cxn ang="0">
                  <a:pos x="161" y="143"/>
                </a:cxn>
                <a:cxn ang="0">
                  <a:pos x="161" y="139"/>
                </a:cxn>
                <a:cxn ang="0">
                  <a:pos x="159" y="130"/>
                </a:cxn>
                <a:cxn ang="0">
                  <a:pos x="156" y="127"/>
                </a:cxn>
                <a:cxn ang="0">
                  <a:pos x="28" y="15"/>
                </a:cxn>
                <a:cxn ang="0">
                  <a:pos x="43" y="0"/>
                </a:cxn>
              </a:cxnLst>
              <a:rect l="0" t="0" r="r" b="b"/>
              <a:pathLst>
                <a:path w="182" h="182">
                  <a:moveTo>
                    <a:pt x="43" y="0"/>
                  </a:moveTo>
                  <a:lnTo>
                    <a:pt x="170" y="111"/>
                  </a:lnTo>
                  <a:lnTo>
                    <a:pt x="176" y="119"/>
                  </a:lnTo>
                  <a:lnTo>
                    <a:pt x="180" y="128"/>
                  </a:lnTo>
                  <a:lnTo>
                    <a:pt x="182" y="139"/>
                  </a:lnTo>
                  <a:lnTo>
                    <a:pt x="179" y="154"/>
                  </a:lnTo>
                  <a:lnTo>
                    <a:pt x="171" y="167"/>
                  </a:lnTo>
                  <a:lnTo>
                    <a:pt x="167" y="171"/>
                  </a:lnTo>
                  <a:lnTo>
                    <a:pt x="155" y="179"/>
                  </a:lnTo>
                  <a:lnTo>
                    <a:pt x="140" y="182"/>
                  </a:lnTo>
                  <a:lnTo>
                    <a:pt x="129" y="180"/>
                  </a:lnTo>
                  <a:lnTo>
                    <a:pt x="119" y="176"/>
                  </a:lnTo>
                  <a:lnTo>
                    <a:pt x="111" y="169"/>
                  </a:lnTo>
                  <a:lnTo>
                    <a:pt x="0" y="42"/>
                  </a:lnTo>
                  <a:lnTo>
                    <a:pt x="15" y="27"/>
                  </a:lnTo>
                  <a:lnTo>
                    <a:pt x="127" y="155"/>
                  </a:lnTo>
                  <a:lnTo>
                    <a:pt x="132" y="159"/>
                  </a:lnTo>
                  <a:lnTo>
                    <a:pt x="140" y="161"/>
                  </a:lnTo>
                  <a:lnTo>
                    <a:pt x="146" y="160"/>
                  </a:lnTo>
                  <a:lnTo>
                    <a:pt x="153" y="156"/>
                  </a:lnTo>
                  <a:lnTo>
                    <a:pt x="156" y="152"/>
                  </a:lnTo>
                  <a:lnTo>
                    <a:pt x="160" y="146"/>
                  </a:lnTo>
                  <a:lnTo>
                    <a:pt x="161" y="143"/>
                  </a:lnTo>
                  <a:lnTo>
                    <a:pt x="161" y="139"/>
                  </a:lnTo>
                  <a:lnTo>
                    <a:pt x="159" y="130"/>
                  </a:lnTo>
                  <a:lnTo>
                    <a:pt x="156" y="127"/>
                  </a:lnTo>
                  <a:lnTo>
                    <a:pt x="28" y="15"/>
                  </a:lnTo>
                  <a:lnTo>
                    <a:pt x="4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87086" tIns="43543" rIns="87086" bIns="43543" numCol="1" anchor="t" anchorCtr="0" compatLnSpc="1">
              <a:prstTxWarp prst="textNoShape">
                <a:avLst/>
              </a:prstTxWarp>
            </a:bodyPr>
            <a:lstStyle/>
            <a:p>
              <a:endParaRPr lang="ru-RU" sz="1714"/>
            </a:p>
          </p:txBody>
        </p:sp>
        <p:sp>
          <p:nvSpPr>
            <p:cNvPr id="41" name="Freeform 27">
              <a:extLst>
                <a:ext uri="{FF2B5EF4-FFF2-40B4-BE49-F238E27FC236}">
                  <a16:creationId xmlns="" xmlns:a16="http://schemas.microsoft.com/office/drawing/2014/main" id="{F79FF7D6-CA0C-415B-99A5-3CDDC43E1C5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6301" y="1501775"/>
              <a:ext cx="254000" cy="68263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152" y="0"/>
                </a:cxn>
                <a:cxn ang="0">
                  <a:pos x="155" y="2"/>
                </a:cxn>
                <a:cxn ang="0">
                  <a:pos x="157" y="4"/>
                </a:cxn>
                <a:cxn ang="0">
                  <a:pos x="160" y="7"/>
                </a:cxn>
                <a:cxn ang="0">
                  <a:pos x="160" y="43"/>
                </a:cxn>
                <a:cxn ang="0">
                  <a:pos x="139" y="43"/>
                </a:cxn>
                <a:cxn ang="0">
                  <a:pos x="139" y="20"/>
                </a:cxn>
                <a:cxn ang="0">
                  <a:pos x="21" y="20"/>
                </a:cxn>
                <a:cxn ang="0">
                  <a:pos x="21" y="43"/>
                </a:cxn>
                <a:cxn ang="0">
                  <a:pos x="0" y="43"/>
                </a:cxn>
                <a:cxn ang="0">
                  <a:pos x="0" y="7"/>
                </a:cxn>
                <a:cxn ang="0">
                  <a:pos x="2" y="4"/>
                </a:cxn>
                <a:cxn ang="0">
                  <a:pos x="7" y="0"/>
                </a:cxn>
              </a:cxnLst>
              <a:rect l="0" t="0" r="r" b="b"/>
              <a:pathLst>
                <a:path w="160" h="43">
                  <a:moveTo>
                    <a:pt x="7" y="0"/>
                  </a:moveTo>
                  <a:lnTo>
                    <a:pt x="152" y="0"/>
                  </a:lnTo>
                  <a:lnTo>
                    <a:pt x="155" y="2"/>
                  </a:lnTo>
                  <a:lnTo>
                    <a:pt x="157" y="4"/>
                  </a:lnTo>
                  <a:lnTo>
                    <a:pt x="160" y="7"/>
                  </a:lnTo>
                  <a:lnTo>
                    <a:pt x="160" y="43"/>
                  </a:lnTo>
                  <a:lnTo>
                    <a:pt x="139" y="43"/>
                  </a:lnTo>
                  <a:lnTo>
                    <a:pt x="139" y="20"/>
                  </a:lnTo>
                  <a:lnTo>
                    <a:pt x="21" y="20"/>
                  </a:lnTo>
                  <a:lnTo>
                    <a:pt x="21" y="43"/>
                  </a:lnTo>
                  <a:lnTo>
                    <a:pt x="0" y="43"/>
                  </a:lnTo>
                  <a:lnTo>
                    <a:pt x="0" y="7"/>
                  </a:lnTo>
                  <a:lnTo>
                    <a:pt x="2" y="4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87086" tIns="43543" rIns="87086" bIns="43543" numCol="1" anchor="t" anchorCtr="0" compatLnSpc="1">
              <a:prstTxWarp prst="textNoShape">
                <a:avLst/>
              </a:prstTxWarp>
            </a:bodyPr>
            <a:lstStyle/>
            <a:p>
              <a:endParaRPr lang="ru-RU" sz="1714"/>
            </a:p>
          </p:txBody>
        </p:sp>
      </p:grpSp>
      <p:grpSp>
        <p:nvGrpSpPr>
          <p:cNvPr id="42" name="Группа 688">
            <a:extLst>
              <a:ext uri="{FF2B5EF4-FFF2-40B4-BE49-F238E27FC236}">
                <a16:creationId xmlns="" xmlns:a16="http://schemas.microsoft.com/office/drawing/2014/main" id="{E6E93AA1-526B-439D-ADB8-547365CA26AD}"/>
              </a:ext>
            </a:extLst>
          </p:cNvPr>
          <p:cNvGrpSpPr/>
          <p:nvPr/>
        </p:nvGrpSpPr>
        <p:grpSpPr>
          <a:xfrm>
            <a:off x="5968092" y="2232045"/>
            <a:ext cx="307739" cy="300003"/>
            <a:chOff x="3546301" y="1016000"/>
            <a:chExt cx="568325" cy="554038"/>
          </a:xfrm>
          <a:solidFill>
            <a:schemeClr val="bg1">
              <a:lumMod val="65000"/>
            </a:schemeClr>
          </a:solidFill>
        </p:grpSpPr>
        <p:sp>
          <p:nvSpPr>
            <p:cNvPr id="44" name="Freeform 24">
              <a:extLst>
                <a:ext uri="{FF2B5EF4-FFF2-40B4-BE49-F238E27FC236}">
                  <a16:creationId xmlns="" xmlns:a16="http://schemas.microsoft.com/office/drawing/2014/main" id="{C0D5949F-BF22-4E99-B0EE-ACB54B9C03FF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6938" y="1439863"/>
              <a:ext cx="212725" cy="34925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126" y="0"/>
                </a:cxn>
                <a:cxn ang="0">
                  <a:pos x="128" y="3"/>
                </a:cxn>
                <a:cxn ang="0">
                  <a:pos x="132" y="5"/>
                </a:cxn>
                <a:cxn ang="0">
                  <a:pos x="134" y="11"/>
                </a:cxn>
                <a:cxn ang="0">
                  <a:pos x="133" y="15"/>
                </a:cxn>
                <a:cxn ang="0">
                  <a:pos x="131" y="19"/>
                </a:cxn>
                <a:cxn ang="0">
                  <a:pos x="127" y="21"/>
                </a:cxn>
                <a:cxn ang="0">
                  <a:pos x="123" y="22"/>
                </a:cxn>
                <a:cxn ang="0">
                  <a:pos x="10" y="22"/>
                </a:cxn>
                <a:cxn ang="0">
                  <a:pos x="7" y="21"/>
                </a:cxn>
                <a:cxn ang="0">
                  <a:pos x="4" y="20"/>
                </a:cxn>
                <a:cxn ang="0">
                  <a:pos x="2" y="18"/>
                </a:cxn>
                <a:cxn ang="0">
                  <a:pos x="0" y="14"/>
                </a:cxn>
                <a:cxn ang="0">
                  <a:pos x="0" y="8"/>
                </a:cxn>
                <a:cxn ang="0">
                  <a:pos x="2" y="5"/>
                </a:cxn>
                <a:cxn ang="0">
                  <a:pos x="7" y="0"/>
                </a:cxn>
              </a:cxnLst>
              <a:rect l="0" t="0" r="r" b="b"/>
              <a:pathLst>
                <a:path w="134" h="22">
                  <a:moveTo>
                    <a:pt x="7" y="0"/>
                  </a:moveTo>
                  <a:lnTo>
                    <a:pt x="126" y="0"/>
                  </a:lnTo>
                  <a:lnTo>
                    <a:pt x="128" y="3"/>
                  </a:lnTo>
                  <a:lnTo>
                    <a:pt x="132" y="5"/>
                  </a:lnTo>
                  <a:lnTo>
                    <a:pt x="134" y="11"/>
                  </a:lnTo>
                  <a:lnTo>
                    <a:pt x="133" y="15"/>
                  </a:lnTo>
                  <a:lnTo>
                    <a:pt x="131" y="19"/>
                  </a:lnTo>
                  <a:lnTo>
                    <a:pt x="127" y="21"/>
                  </a:lnTo>
                  <a:lnTo>
                    <a:pt x="123" y="22"/>
                  </a:lnTo>
                  <a:lnTo>
                    <a:pt x="10" y="22"/>
                  </a:lnTo>
                  <a:lnTo>
                    <a:pt x="7" y="21"/>
                  </a:lnTo>
                  <a:lnTo>
                    <a:pt x="4" y="20"/>
                  </a:lnTo>
                  <a:lnTo>
                    <a:pt x="2" y="18"/>
                  </a:lnTo>
                  <a:lnTo>
                    <a:pt x="0" y="14"/>
                  </a:lnTo>
                  <a:lnTo>
                    <a:pt x="0" y="8"/>
                  </a:lnTo>
                  <a:lnTo>
                    <a:pt x="2" y="5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87086" tIns="43543" rIns="87086" bIns="43543" numCol="1" anchor="t" anchorCtr="0" compatLnSpc="1">
              <a:prstTxWarp prst="textNoShape">
                <a:avLst/>
              </a:prstTxWarp>
            </a:bodyPr>
            <a:lstStyle/>
            <a:p>
              <a:endParaRPr lang="ru-RU" sz="1714"/>
            </a:p>
          </p:txBody>
        </p:sp>
        <p:sp>
          <p:nvSpPr>
            <p:cNvPr id="45" name="Freeform 25">
              <a:extLst>
                <a:ext uri="{FF2B5EF4-FFF2-40B4-BE49-F238E27FC236}">
                  <a16:creationId xmlns="" xmlns:a16="http://schemas.microsoft.com/office/drawing/2014/main" id="{74DCD0B8-4FDA-492C-AA9C-D3E7A932E1B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90751" y="1016000"/>
              <a:ext cx="382588" cy="382588"/>
            </a:xfrm>
            <a:custGeom>
              <a:avLst/>
              <a:gdLst/>
              <a:ahLst/>
              <a:cxnLst>
                <a:cxn ang="0">
                  <a:pos x="50" y="142"/>
                </a:cxn>
                <a:cxn ang="0">
                  <a:pos x="36" y="145"/>
                </a:cxn>
                <a:cxn ang="0">
                  <a:pos x="26" y="156"/>
                </a:cxn>
                <a:cxn ang="0">
                  <a:pos x="85" y="215"/>
                </a:cxn>
                <a:cxn ang="0">
                  <a:pos x="96" y="203"/>
                </a:cxn>
                <a:cxn ang="0">
                  <a:pos x="98" y="189"/>
                </a:cxn>
                <a:cxn ang="0">
                  <a:pos x="50" y="142"/>
                </a:cxn>
                <a:cxn ang="0">
                  <a:pos x="131" y="69"/>
                </a:cxn>
                <a:cxn ang="0">
                  <a:pos x="68" y="131"/>
                </a:cxn>
                <a:cxn ang="0">
                  <a:pos x="110" y="171"/>
                </a:cxn>
                <a:cxn ang="0">
                  <a:pos x="172" y="110"/>
                </a:cxn>
                <a:cxn ang="0">
                  <a:pos x="131" y="69"/>
                </a:cxn>
                <a:cxn ang="0">
                  <a:pos x="156" y="25"/>
                </a:cxn>
                <a:cxn ang="0">
                  <a:pos x="144" y="37"/>
                </a:cxn>
                <a:cxn ang="0">
                  <a:pos x="142" y="50"/>
                </a:cxn>
                <a:cxn ang="0">
                  <a:pos x="189" y="97"/>
                </a:cxn>
                <a:cxn ang="0">
                  <a:pos x="203" y="96"/>
                </a:cxn>
                <a:cxn ang="0">
                  <a:pos x="215" y="85"/>
                </a:cxn>
                <a:cxn ang="0">
                  <a:pos x="156" y="25"/>
                </a:cxn>
                <a:cxn ang="0">
                  <a:pos x="155" y="0"/>
                </a:cxn>
                <a:cxn ang="0">
                  <a:pos x="157" y="0"/>
                </a:cxn>
                <a:cxn ang="0">
                  <a:pos x="160" y="1"/>
                </a:cxn>
                <a:cxn ang="0">
                  <a:pos x="164" y="3"/>
                </a:cxn>
                <a:cxn ang="0">
                  <a:pos x="237" y="77"/>
                </a:cxn>
                <a:cxn ang="0">
                  <a:pos x="240" y="80"/>
                </a:cxn>
                <a:cxn ang="0">
                  <a:pos x="241" y="84"/>
                </a:cxn>
                <a:cxn ang="0">
                  <a:pos x="241" y="86"/>
                </a:cxn>
                <a:cxn ang="0">
                  <a:pos x="240" y="89"/>
                </a:cxn>
                <a:cxn ang="0">
                  <a:pos x="237" y="92"/>
                </a:cxn>
                <a:cxn ang="0">
                  <a:pos x="216" y="114"/>
                </a:cxn>
                <a:cxn ang="0">
                  <a:pos x="214" y="115"/>
                </a:cxn>
                <a:cxn ang="0">
                  <a:pos x="211" y="117"/>
                </a:cxn>
                <a:cxn ang="0">
                  <a:pos x="193" y="119"/>
                </a:cxn>
                <a:cxn ang="0">
                  <a:pos x="119" y="193"/>
                </a:cxn>
                <a:cxn ang="0">
                  <a:pos x="117" y="210"/>
                </a:cxn>
                <a:cxn ang="0">
                  <a:pos x="113" y="216"/>
                </a:cxn>
                <a:cxn ang="0">
                  <a:pos x="90" y="240"/>
                </a:cxn>
                <a:cxn ang="0">
                  <a:pos x="87" y="241"/>
                </a:cxn>
                <a:cxn ang="0">
                  <a:pos x="81" y="241"/>
                </a:cxn>
                <a:cxn ang="0">
                  <a:pos x="79" y="240"/>
                </a:cxn>
                <a:cxn ang="0">
                  <a:pos x="3" y="164"/>
                </a:cxn>
                <a:cxn ang="0">
                  <a:pos x="1" y="161"/>
                </a:cxn>
                <a:cxn ang="0">
                  <a:pos x="0" y="157"/>
                </a:cxn>
                <a:cxn ang="0">
                  <a:pos x="0" y="155"/>
                </a:cxn>
                <a:cxn ang="0">
                  <a:pos x="1" y="152"/>
                </a:cxn>
                <a:cxn ang="0">
                  <a:pos x="3" y="149"/>
                </a:cxn>
                <a:cxn ang="0">
                  <a:pos x="25" y="127"/>
                </a:cxn>
                <a:cxn ang="0">
                  <a:pos x="26" y="125"/>
                </a:cxn>
                <a:cxn ang="0">
                  <a:pos x="28" y="124"/>
                </a:cxn>
                <a:cxn ang="0">
                  <a:pos x="30" y="124"/>
                </a:cxn>
                <a:cxn ang="0">
                  <a:pos x="48" y="122"/>
                </a:cxn>
                <a:cxn ang="0">
                  <a:pos x="122" y="48"/>
                </a:cxn>
                <a:cxn ang="0">
                  <a:pos x="124" y="30"/>
                </a:cxn>
                <a:cxn ang="0">
                  <a:pos x="124" y="28"/>
                </a:cxn>
                <a:cxn ang="0">
                  <a:pos x="125" y="26"/>
                </a:cxn>
                <a:cxn ang="0">
                  <a:pos x="127" y="25"/>
                </a:cxn>
                <a:cxn ang="0">
                  <a:pos x="149" y="3"/>
                </a:cxn>
                <a:cxn ang="0">
                  <a:pos x="152" y="1"/>
                </a:cxn>
                <a:cxn ang="0">
                  <a:pos x="155" y="0"/>
                </a:cxn>
              </a:cxnLst>
              <a:rect l="0" t="0" r="r" b="b"/>
              <a:pathLst>
                <a:path w="241" h="241">
                  <a:moveTo>
                    <a:pt x="50" y="142"/>
                  </a:moveTo>
                  <a:lnTo>
                    <a:pt x="36" y="145"/>
                  </a:lnTo>
                  <a:lnTo>
                    <a:pt x="26" y="156"/>
                  </a:lnTo>
                  <a:lnTo>
                    <a:pt x="85" y="215"/>
                  </a:lnTo>
                  <a:lnTo>
                    <a:pt x="96" y="203"/>
                  </a:lnTo>
                  <a:lnTo>
                    <a:pt x="98" y="189"/>
                  </a:lnTo>
                  <a:lnTo>
                    <a:pt x="50" y="142"/>
                  </a:lnTo>
                  <a:close/>
                  <a:moveTo>
                    <a:pt x="131" y="69"/>
                  </a:moveTo>
                  <a:lnTo>
                    <a:pt x="68" y="131"/>
                  </a:lnTo>
                  <a:lnTo>
                    <a:pt x="110" y="171"/>
                  </a:lnTo>
                  <a:lnTo>
                    <a:pt x="172" y="110"/>
                  </a:lnTo>
                  <a:lnTo>
                    <a:pt x="131" y="69"/>
                  </a:lnTo>
                  <a:close/>
                  <a:moveTo>
                    <a:pt x="156" y="25"/>
                  </a:moveTo>
                  <a:lnTo>
                    <a:pt x="144" y="37"/>
                  </a:lnTo>
                  <a:lnTo>
                    <a:pt x="142" y="50"/>
                  </a:lnTo>
                  <a:lnTo>
                    <a:pt x="189" y="97"/>
                  </a:lnTo>
                  <a:lnTo>
                    <a:pt x="203" y="96"/>
                  </a:lnTo>
                  <a:lnTo>
                    <a:pt x="215" y="85"/>
                  </a:lnTo>
                  <a:lnTo>
                    <a:pt x="156" y="25"/>
                  </a:lnTo>
                  <a:close/>
                  <a:moveTo>
                    <a:pt x="155" y="0"/>
                  </a:moveTo>
                  <a:lnTo>
                    <a:pt x="157" y="0"/>
                  </a:lnTo>
                  <a:lnTo>
                    <a:pt x="160" y="1"/>
                  </a:lnTo>
                  <a:lnTo>
                    <a:pt x="164" y="3"/>
                  </a:lnTo>
                  <a:lnTo>
                    <a:pt x="237" y="77"/>
                  </a:lnTo>
                  <a:lnTo>
                    <a:pt x="240" y="80"/>
                  </a:lnTo>
                  <a:lnTo>
                    <a:pt x="241" y="84"/>
                  </a:lnTo>
                  <a:lnTo>
                    <a:pt x="241" y="86"/>
                  </a:lnTo>
                  <a:lnTo>
                    <a:pt x="240" y="89"/>
                  </a:lnTo>
                  <a:lnTo>
                    <a:pt x="237" y="92"/>
                  </a:lnTo>
                  <a:lnTo>
                    <a:pt x="216" y="114"/>
                  </a:lnTo>
                  <a:lnTo>
                    <a:pt x="214" y="115"/>
                  </a:lnTo>
                  <a:lnTo>
                    <a:pt x="211" y="117"/>
                  </a:lnTo>
                  <a:lnTo>
                    <a:pt x="193" y="119"/>
                  </a:lnTo>
                  <a:lnTo>
                    <a:pt x="119" y="193"/>
                  </a:lnTo>
                  <a:lnTo>
                    <a:pt x="117" y="210"/>
                  </a:lnTo>
                  <a:lnTo>
                    <a:pt x="113" y="216"/>
                  </a:lnTo>
                  <a:lnTo>
                    <a:pt x="90" y="240"/>
                  </a:lnTo>
                  <a:lnTo>
                    <a:pt x="87" y="241"/>
                  </a:lnTo>
                  <a:lnTo>
                    <a:pt x="81" y="241"/>
                  </a:lnTo>
                  <a:lnTo>
                    <a:pt x="79" y="240"/>
                  </a:lnTo>
                  <a:lnTo>
                    <a:pt x="3" y="164"/>
                  </a:lnTo>
                  <a:lnTo>
                    <a:pt x="1" y="161"/>
                  </a:lnTo>
                  <a:lnTo>
                    <a:pt x="0" y="157"/>
                  </a:lnTo>
                  <a:lnTo>
                    <a:pt x="0" y="155"/>
                  </a:lnTo>
                  <a:lnTo>
                    <a:pt x="1" y="152"/>
                  </a:lnTo>
                  <a:lnTo>
                    <a:pt x="3" y="149"/>
                  </a:lnTo>
                  <a:lnTo>
                    <a:pt x="25" y="127"/>
                  </a:lnTo>
                  <a:lnTo>
                    <a:pt x="26" y="125"/>
                  </a:lnTo>
                  <a:lnTo>
                    <a:pt x="28" y="124"/>
                  </a:lnTo>
                  <a:lnTo>
                    <a:pt x="30" y="124"/>
                  </a:lnTo>
                  <a:lnTo>
                    <a:pt x="48" y="122"/>
                  </a:lnTo>
                  <a:lnTo>
                    <a:pt x="122" y="48"/>
                  </a:lnTo>
                  <a:lnTo>
                    <a:pt x="124" y="30"/>
                  </a:lnTo>
                  <a:lnTo>
                    <a:pt x="124" y="28"/>
                  </a:lnTo>
                  <a:lnTo>
                    <a:pt x="125" y="26"/>
                  </a:lnTo>
                  <a:lnTo>
                    <a:pt x="127" y="25"/>
                  </a:lnTo>
                  <a:lnTo>
                    <a:pt x="149" y="3"/>
                  </a:lnTo>
                  <a:lnTo>
                    <a:pt x="152" y="1"/>
                  </a:lnTo>
                  <a:lnTo>
                    <a:pt x="15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87086" tIns="43543" rIns="87086" bIns="43543" numCol="1" anchor="t" anchorCtr="0" compatLnSpc="1">
              <a:prstTxWarp prst="textNoShape">
                <a:avLst/>
              </a:prstTxWarp>
            </a:bodyPr>
            <a:lstStyle/>
            <a:p>
              <a:endParaRPr lang="ru-RU" sz="1714"/>
            </a:p>
          </p:txBody>
        </p:sp>
        <p:sp>
          <p:nvSpPr>
            <p:cNvPr id="46" name="Freeform 26">
              <a:extLst>
                <a:ext uri="{FF2B5EF4-FFF2-40B4-BE49-F238E27FC236}">
                  <a16:creationId xmlns="" xmlns:a16="http://schemas.microsoft.com/office/drawing/2014/main" id="{0E60B0FF-4187-4C35-B4C4-98035633AFC6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5701" y="1247775"/>
              <a:ext cx="288925" cy="288925"/>
            </a:xfrm>
            <a:custGeom>
              <a:avLst/>
              <a:gdLst/>
              <a:ahLst/>
              <a:cxnLst>
                <a:cxn ang="0">
                  <a:pos x="43" y="0"/>
                </a:cxn>
                <a:cxn ang="0">
                  <a:pos x="170" y="111"/>
                </a:cxn>
                <a:cxn ang="0">
                  <a:pos x="176" y="119"/>
                </a:cxn>
                <a:cxn ang="0">
                  <a:pos x="180" y="128"/>
                </a:cxn>
                <a:cxn ang="0">
                  <a:pos x="182" y="139"/>
                </a:cxn>
                <a:cxn ang="0">
                  <a:pos x="179" y="154"/>
                </a:cxn>
                <a:cxn ang="0">
                  <a:pos x="171" y="167"/>
                </a:cxn>
                <a:cxn ang="0">
                  <a:pos x="167" y="171"/>
                </a:cxn>
                <a:cxn ang="0">
                  <a:pos x="155" y="179"/>
                </a:cxn>
                <a:cxn ang="0">
                  <a:pos x="140" y="182"/>
                </a:cxn>
                <a:cxn ang="0">
                  <a:pos x="129" y="180"/>
                </a:cxn>
                <a:cxn ang="0">
                  <a:pos x="119" y="176"/>
                </a:cxn>
                <a:cxn ang="0">
                  <a:pos x="111" y="169"/>
                </a:cxn>
                <a:cxn ang="0">
                  <a:pos x="0" y="42"/>
                </a:cxn>
                <a:cxn ang="0">
                  <a:pos x="15" y="27"/>
                </a:cxn>
                <a:cxn ang="0">
                  <a:pos x="127" y="155"/>
                </a:cxn>
                <a:cxn ang="0">
                  <a:pos x="132" y="159"/>
                </a:cxn>
                <a:cxn ang="0">
                  <a:pos x="140" y="161"/>
                </a:cxn>
                <a:cxn ang="0">
                  <a:pos x="146" y="160"/>
                </a:cxn>
                <a:cxn ang="0">
                  <a:pos x="153" y="156"/>
                </a:cxn>
                <a:cxn ang="0">
                  <a:pos x="156" y="152"/>
                </a:cxn>
                <a:cxn ang="0">
                  <a:pos x="160" y="146"/>
                </a:cxn>
                <a:cxn ang="0">
                  <a:pos x="161" y="143"/>
                </a:cxn>
                <a:cxn ang="0">
                  <a:pos x="161" y="139"/>
                </a:cxn>
                <a:cxn ang="0">
                  <a:pos x="159" y="130"/>
                </a:cxn>
                <a:cxn ang="0">
                  <a:pos x="156" y="127"/>
                </a:cxn>
                <a:cxn ang="0">
                  <a:pos x="28" y="15"/>
                </a:cxn>
                <a:cxn ang="0">
                  <a:pos x="43" y="0"/>
                </a:cxn>
              </a:cxnLst>
              <a:rect l="0" t="0" r="r" b="b"/>
              <a:pathLst>
                <a:path w="182" h="182">
                  <a:moveTo>
                    <a:pt x="43" y="0"/>
                  </a:moveTo>
                  <a:lnTo>
                    <a:pt x="170" y="111"/>
                  </a:lnTo>
                  <a:lnTo>
                    <a:pt x="176" y="119"/>
                  </a:lnTo>
                  <a:lnTo>
                    <a:pt x="180" y="128"/>
                  </a:lnTo>
                  <a:lnTo>
                    <a:pt x="182" y="139"/>
                  </a:lnTo>
                  <a:lnTo>
                    <a:pt x="179" y="154"/>
                  </a:lnTo>
                  <a:lnTo>
                    <a:pt x="171" y="167"/>
                  </a:lnTo>
                  <a:lnTo>
                    <a:pt x="167" y="171"/>
                  </a:lnTo>
                  <a:lnTo>
                    <a:pt x="155" y="179"/>
                  </a:lnTo>
                  <a:lnTo>
                    <a:pt x="140" y="182"/>
                  </a:lnTo>
                  <a:lnTo>
                    <a:pt x="129" y="180"/>
                  </a:lnTo>
                  <a:lnTo>
                    <a:pt x="119" y="176"/>
                  </a:lnTo>
                  <a:lnTo>
                    <a:pt x="111" y="169"/>
                  </a:lnTo>
                  <a:lnTo>
                    <a:pt x="0" y="42"/>
                  </a:lnTo>
                  <a:lnTo>
                    <a:pt x="15" y="27"/>
                  </a:lnTo>
                  <a:lnTo>
                    <a:pt x="127" y="155"/>
                  </a:lnTo>
                  <a:lnTo>
                    <a:pt x="132" y="159"/>
                  </a:lnTo>
                  <a:lnTo>
                    <a:pt x="140" y="161"/>
                  </a:lnTo>
                  <a:lnTo>
                    <a:pt x="146" y="160"/>
                  </a:lnTo>
                  <a:lnTo>
                    <a:pt x="153" y="156"/>
                  </a:lnTo>
                  <a:lnTo>
                    <a:pt x="156" y="152"/>
                  </a:lnTo>
                  <a:lnTo>
                    <a:pt x="160" y="146"/>
                  </a:lnTo>
                  <a:lnTo>
                    <a:pt x="161" y="143"/>
                  </a:lnTo>
                  <a:lnTo>
                    <a:pt x="161" y="139"/>
                  </a:lnTo>
                  <a:lnTo>
                    <a:pt x="159" y="130"/>
                  </a:lnTo>
                  <a:lnTo>
                    <a:pt x="156" y="127"/>
                  </a:lnTo>
                  <a:lnTo>
                    <a:pt x="28" y="15"/>
                  </a:lnTo>
                  <a:lnTo>
                    <a:pt x="4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87086" tIns="43543" rIns="87086" bIns="43543" numCol="1" anchor="t" anchorCtr="0" compatLnSpc="1">
              <a:prstTxWarp prst="textNoShape">
                <a:avLst/>
              </a:prstTxWarp>
            </a:bodyPr>
            <a:lstStyle/>
            <a:p>
              <a:endParaRPr lang="ru-RU" sz="1714"/>
            </a:p>
          </p:txBody>
        </p:sp>
        <p:sp>
          <p:nvSpPr>
            <p:cNvPr id="47" name="Freeform 27">
              <a:extLst>
                <a:ext uri="{FF2B5EF4-FFF2-40B4-BE49-F238E27FC236}">
                  <a16:creationId xmlns="" xmlns:a16="http://schemas.microsoft.com/office/drawing/2014/main" id="{777D4C39-4976-41EA-91FC-A615F8B8AF4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6301" y="1501775"/>
              <a:ext cx="254000" cy="68263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152" y="0"/>
                </a:cxn>
                <a:cxn ang="0">
                  <a:pos x="155" y="2"/>
                </a:cxn>
                <a:cxn ang="0">
                  <a:pos x="157" y="4"/>
                </a:cxn>
                <a:cxn ang="0">
                  <a:pos x="160" y="7"/>
                </a:cxn>
                <a:cxn ang="0">
                  <a:pos x="160" y="43"/>
                </a:cxn>
                <a:cxn ang="0">
                  <a:pos x="139" y="43"/>
                </a:cxn>
                <a:cxn ang="0">
                  <a:pos x="139" y="20"/>
                </a:cxn>
                <a:cxn ang="0">
                  <a:pos x="21" y="20"/>
                </a:cxn>
                <a:cxn ang="0">
                  <a:pos x="21" y="43"/>
                </a:cxn>
                <a:cxn ang="0">
                  <a:pos x="0" y="43"/>
                </a:cxn>
                <a:cxn ang="0">
                  <a:pos x="0" y="7"/>
                </a:cxn>
                <a:cxn ang="0">
                  <a:pos x="2" y="4"/>
                </a:cxn>
                <a:cxn ang="0">
                  <a:pos x="7" y="0"/>
                </a:cxn>
              </a:cxnLst>
              <a:rect l="0" t="0" r="r" b="b"/>
              <a:pathLst>
                <a:path w="160" h="43">
                  <a:moveTo>
                    <a:pt x="7" y="0"/>
                  </a:moveTo>
                  <a:lnTo>
                    <a:pt x="152" y="0"/>
                  </a:lnTo>
                  <a:lnTo>
                    <a:pt x="155" y="2"/>
                  </a:lnTo>
                  <a:lnTo>
                    <a:pt x="157" y="4"/>
                  </a:lnTo>
                  <a:lnTo>
                    <a:pt x="160" y="7"/>
                  </a:lnTo>
                  <a:lnTo>
                    <a:pt x="160" y="43"/>
                  </a:lnTo>
                  <a:lnTo>
                    <a:pt x="139" y="43"/>
                  </a:lnTo>
                  <a:lnTo>
                    <a:pt x="139" y="20"/>
                  </a:lnTo>
                  <a:lnTo>
                    <a:pt x="21" y="20"/>
                  </a:lnTo>
                  <a:lnTo>
                    <a:pt x="21" y="43"/>
                  </a:lnTo>
                  <a:lnTo>
                    <a:pt x="0" y="43"/>
                  </a:lnTo>
                  <a:lnTo>
                    <a:pt x="0" y="7"/>
                  </a:lnTo>
                  <a:lnTo>
                    <a:pt x="2" y="4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87086" tIns="43543" rIns="87086" bIns="43543" numCol="1" anchor="t" anchorCtr="0" compatLnSpc="1">
              <a:prstTxWarp prst="textNoShape">
                <a:avLst/>
              </a:prstTxWarp>
            </a:bodyPr>
            <a:lstStyle/>
            <a:p>
              <a:endParaRPr lang="ru-RU" sz="1714"/>
            </a:p>
          </p:txBody>
        </p:sp>
      </p:grpSp>
      <p:grpSp>
        <p:nvGrpSpPr>
          <p:cNvPr id="48" name="Группа 688">
            <a:extLst>
              <a:ext uri="{FF2B5EF4-FFF2-40B4-BE49-F238E27FC236}">
                <a16:creationId xmlns="" xmlns:a16="http://schemas.microsoft.com/office/drawing/2014/main" id="{47BD56EF-79D8-4F50-9AB6-2AAEA9F747A5}"/>
              </a:ext>
            </a:extLst>
          </p:cNvPr>
          <p:cNvGrpSpPr/>
          <p:nvPr/>
        </p:nvGrpSpPr>
        <p:grpSpPr>
          <a:xfrm>
            <a:off x="5965513" y="3334081"/>
            <a:ext cx="307739" cy="300003"/>
            <a:chOff x="3546301" y="1016000"/>
            <a:chExt cx="568325" cy="554038"/>
          </a:xfrm>
          <a:solidFill>
            <a:schemeClr val="bg1">
              <a:lumMod val="65000"/>
            </a:schemeClr>
          </a:solidFill>
        </p:grpSpPr>
        <p:sp>
          <p:nvSpPr>
            <p:cNvPr id="49" name="Freeform 24">
              <a:extLst>
                <a:ext uri="{FF2B5EF4-FFF2-40B4-BE49-F238E27FC236}">
                  <a16:creationId xmlns="" xmlns:a16="http://schemas.microsoft.com/office/drawing/2014/main" id="{0299A879-B970-41AF-AF1E-48F99613E48E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6938" y="1439863"/>
              <a:ext cx="212725" cy="34925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126" y="0"/>
                </a:cxn>
                <a:cxn ang="0">
                  <a:pos x="128" y="3"/>
                </a:cxn>
                <a:cxn ang="0">
                  <a:pos x="132" y="5"/>
                </a:cxn>
                <a:cxn ang="0">
                  <a:pos x="134" y="11"/>
                </a:cxn>
                <a:cxn ang="0">
                  <a:pos x="133" y="15"/>
                </a:cxn>
                <a:cxn ang="0">
                  <a:pos x="131" y="19"/>
                </a:cxn>
                <a:cxn ang="0">
                  <a:pos x="127" y="21"/>
                </a:cxn>
                <a:cxn ang="0">
                  <a:pos x="123" y="22"/>
                </a:cxn>
                <a:cxn ang="0">
                  <a:pos x="10" y="22"/>
                </a:cxn>
                <a:cxn ang="0">
                  <a:pos x="7" y="21"/>
                </a:cxn>
                <a:cxn ang="0">
                  <a:pos x="4" y="20"/>
                </a:cxn>
                <a:cxn ang="0">
                  <a:pos x="2" y="18"/>
                </a:cxn>
                <a:cxn ang="0">
                  <a:pos x="0" y="14"/>
                </a:cxn>
                <a:cxn ang="0">
                  <a:pos x="0" y="8"/>
                </a:cxn>
                <a:cxn ang="0">
                  <a:pos x="2" y="5"/>
                </a:cxn>
                <a:cxn ang="0">
                  <a:pos x="7" y="0"/>
                </a:cxn>
              </a:cxnLst>
              <a:rect l="0" t="0" r="r" b="b"/>
              <a:pathLst>
                <a:path w="134" h="22">
                  <a:moveTo>
                    <a:pt x="7" y="0"/>
                  </a:moveTo>
                  <a:lnTo>
                    <a:pt x="126" y="0"/>
                  </a:lnTo>
                  <a:lnTo>
                    <a:pt x="128" y="3"/>
                  </a:lnTo>
                  <a:lnTo>
                    <a:pt x="132" y="5"/>
                  </a:lnTo>
                  <a:lnTo>
                    <a:pt x="134" y="11"/>
                  </a:lnTo>
                  <a:lnTo>
                    <a:pt x="133" y="15"/>
                  </a:lnTo>
                  <a:lnTo>
                    <a:pt x="131" y="19"/>
                  </a:lnTo>
                  <a:lnTo>
                    <a:pt x="127" y="21"/>
                  </a:lnTo>
                  <a:lnTo>
                    <a:pt x="123" y="22"/>
                  </a:lnTo>
                  <a:lnTo>
                    <a:pt x="10" y="22"/>
                  </a:lnTo>
                  <a:lnTo>
                    <a:pt x="7" y="21"/>
                  </a:lnTo>
                  <a:lnTo>
                    <a:pt x="4" y="20"/>
                  </a:lnTo>
                  <a:lnTo>
                    <a:pt x="2" y="18"/>
                  </a:lnTo>
                  <a:lnTo>
                    <a:pt x="0" y="14"/>
                  </a:lnTo>
                  <a:lnTo>
                    <a:pt x="0" y="8"/>
                  </a:lnTo>
                  <a:lnTo>
                    <a:pt x="2" y="5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87086" tIns="43543" rIns="87086" bIns="43543" numCol="1" anchor="t" anchorCtr="0" compatLnSpc="1">
              <a:prstTxWarp prst="textNoShape">
                <a:avLst/>
              </a:prstTxWarp>
            </a:bodyPr>
            <a:lstStyle/>
            <a:p>
              <a:endParaRPr lang="ru-RU" sz="1714"/>
            </a:p>
          </p:txBody>
        </p:sp>
        <p:sp>
          <p:nvSpPr>
            <p:cNvPr id="50" name="Freeform 25">
              <a:extLst>
                <a:ext uri="{FF2B5EF4-FFF2-40B4-BE49-F238E27FC236}">
                  <a16:creationId xmlns="" xmlns:a16="http://schemas.microsoft.com/office/drawing/2014/main" id="{E39E7097-C0CA-43FF-96EA-47EB8F8B072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90751" y="1016000"/>
              <a:ext cx="382588" cy="382588"/>
            </a:xfrm>
            <a:custGeom>
              <a:avLst/>
              <a:gdLst/>
              <a:ahLst/>
              <a:cxnLst>
                <a:cxn ang="0">
                  <a:pos x="50" y="142"/>
                </a:cxn>
                <a:cxn ang="0">
                  <a:pos x="36" y="145"/>
                </a:cxn>
                <a:cxn ang="0">
                  <a:pos x="26" y="156"/>
                </a:cxn>
                <a:cxn ang="0">
                  <a:pos x="85" y="215"/>
                </a:cxn>
                <a:cxn ang="0">
                  <a:pos x="96" y="203"/>
                </a:cxn>
                <a:cxn ang="0">
                  <a:pos x="98" y="189"/>
                </a:cxn>
                <a:cxn ang="0">
                  <a:pos x="50" y="142"/>
                </a:cxn>
                <a:cxn ang="0">
                  <a:pos x="131" y="69"/>
                </a:cxn>
                <a:cxn ang="0">
                  <a:pos x="68" y="131"/>
                </a:cxn>
                <a:cxn ang="0">
                  <a:pos x="110" y="171"/>
                </a:cxn>
                <a:cxn ang="0">
                  <a:pos x="172" y="110"/>
                </a:cxn>
                <a:cxn ang="0">
                  <a:pos x="131" y="69"/>
                </a:cxn>
                <a:cxn ang="0">
                  <a:pos x="156" y="25"/>
                </a:cxn>
                <a:cxn ang="0">
                  <a:pos x="144" y="37"/>
                </a:cxn>
                <a:cxn ang="0">
                  <a:pos x="142" y="50"/>
                </a:cxn>
                <a:cxn ang="0">
                  <a:pos x="189" y="97"/>
                </a:cxn>
                <a:cxn ang="0">
                  <a:pos x="203" y="96"/>
                </a:cxn>
                <a:cxn ang="0">
                  <a:pos x="215" y="85"/>
                </a:cxn>
                <a:cxn ang="0">
                  <a:pos x="156" y="25"/>
                </a:cxn>
                <a:cxn ang="0">
                  <a:pos x="155" y="0"/>
                </a:cxn>
                <a:cxn ang="0">
                  <a:pos x="157" y="0"/>
                </a:cxn>
                <a:cxn ang="0">
                  <a:pos x="160" y="1"/>
                </a:cxn>
                <a:cxn ang="0">
                  <a:pos x="164" y="3"/>
                </a:cxn>
                <a:cxn ang="0">
                  <a:pos x="237" y="77"/>
                </a:cxn>
                <a:cxn ang="0">
                  <a:pos x="240" y="80"/>
                </a:cxn>
                <a:cxn ang="0">
                  <a:pos x="241" y="84"/>
                </a:cxn>
                <a:cxn ang="0">
                  <a:pos x="241" y="86"/>
                </a:cxn>
                <a:cxn ang="0">
                  <a:pos x="240" y="89"/>
                </a:cxn>
                <a:cxn ang="0">
                  <a:pos x="237" y="92"/>
                </a:cxn>
                <a:cxn ang="0">
                  <a:pos x="216" y="114"/>
                </a:cxn>
                <a:cxn ang="0">
                  <a:pos x="214" y="115"/>
                </a:cxn>
                <a:cxn ang="0">
                  <a:pos x="211" y="117"/>
                </a:cxn>
                <a:cxn ang="0">
                  <a:pos x="193" y="119"/>
                </a:cxn>
                <a:cxn ang="0">
                  <a:pos x="119" y="193"/>
                </a:cxn>
                <a:cxn ang="0">
                  <a:pos x="117" y="210"/>
                </a:cxn>
                <a:cxn ang="0">
                  <a:pos x="113" y="216"/>
                </a:cxn>
                <a:cxn ang="0">
                  <a:pos x="90" y="240"/>
                </a:cxn>
                <a:cxn ang="0">
                  <a:pos x="87" y="241"/>
                </a:cxn>
                <a:cxn ang="0">
                  <a:pos x="81" y="241"/>
                </a:cxn>
                <a:cxn ang="0">
                  <a:pos x="79" y="240"/>
                </a:cxn>
                <a:cxn ang="0">
                  <a:pos x="3" y="164"/>
                </a:cxn>
                <a:cxn ang="0">
                  <a:pos x="1" y="161"/>
                </a:cxn>
                <a:cxn ang="0">
                  <a:pos x="0" y="157"/>
                </a:cxn>
                <a:cxn ang="0">
                  <a:pos x="0" y="155"/>
                </a:cxn>
                <a:cxn ang="0">
                  <a:pos x="1" y="152"/>
                </a:cxn>
                <a:cxn ang="0">
                  <a:pos x="3" y="149"/>
                </a:cxn>
                <a:cxn ang="0">
                  <a:pos x="25" y="127"/>
                </a:cxn>
                <a:cxn ang="0">
                  <a:pos x="26" y="125"/>
                </a:cxn>
                <a:cxn ang="0">
                  <a:pos x="28" y="124"/>
                </a:cxn>
                <a:cxn ang="0">
                  <a:pos x="30" y="124"/>
                </a:cxn>
                <a:cxn ang="0">
                  <a:pos x="48" y="122"/>
                </a:cxn>
                <a:cxn ang="0">
                  <a:pos x="122" y="48"/>
                </a:cxn>
                <a:cxn ang="0">
                  <a:pos x="124" y="30"/>
                </a:cxn>
                <a:cxn ang="0">
                  <a:pos x="124" y="28"/>
                </a:cxn>
                <a:cxn ang="0">
                  <a:pos x="125" y="26"/>
                </a:cxn>
                <a:cxn ang="0">
                  <a:pos x="127" y="25"/>
                </a:cxn>
                <a:cxn ang="0">
                  <a:pos x="149" y="3"/>
                </a:cxn>
                <a:cxn ang="0">
                  <a:pos x="152" y="1"/>
                </a:cxn>
                <a:cxn ang="0">
                  <a:pos x="155" y="0"/>
                </a:cxn>
              </a:cxnLst>
              <a:rect l="0" t="0" r="r" b="b"/>
              <a:pathLst>
                <a:path w="241" h="241">
                  <a:moveTo>
                    <a:pt x="50" y="142"/>
                  </a:moveTo>
                  <a:lnTo>
                    <a:pt x="36" y="145"/>
                  </a:lnTo>
                  <a:lnTo>
                    <a:pt x="26" y="156"/>
                  </a:lnTo>
                  <a:lnTo>
                    <a:pt x="85" y="215"/>
                  </a:lnTo>
                  <a:lnTo>
                    <a:pt x="96" y="203"/>
                  </a:lnTo>
                  <a:lnTo>
                    <a:pt x="98" y="189"/>
                  </a:lnTo>
                  <a:lnTo>
                    <a:pt x="50" y="142"/>
                  </a:lnTo>
                  <a:close/>
                  <a:moveTo>
                    <a:pt x="131" y="69"/>
                  </a:moveTo>
                  <a:lnTo>
                    <a:pt x="68" y="131"/>
                  </a:lnTo>
                  <a:lnTo>
                    <a:pt x="110" y="171"/>
                  </a:lnTo>
                  <a:lnTo>
                    <a:pt x="172" y="110"/>
                  </a:lnTo>
                  <a:lnTo>
                    <a:pt x="131" y="69"/>
                  </a:lnTo>
                  <a:close/>
                  <a:moveTo>
                    <a:pt x="156" y="25"/>
                  </a:moveTo>
                  <a:lnTo>
                    <a:pt x="144" y="37"/>
                  </a:lnTo>
                  <a:lnTo>
                    <a:pt x="142" y="50"/>
                  </a:lnTo>
                  <a:lnTo>
                    <a:pt x="189" y="97"/>
                  </a:lnTo>
                  <a:lnTo>
                    <a:pt x="203" y="96"/>
                  </a:lnTo>
                  <a:lnTo>
                    <a:pt x="215" y="85"/>
                  </a:lnTo>
                  <a:lnTo>
                    <a:pt x="156" y="25"/>
                  </a:lnTo>
                  <a:close/>
                  <a:moveTo>
                    <a:pt x="155" y="0"/>
                  </a:moveTo>
                  <a:lnTo>
                    <a:pt x="157" y="0"/>
                  </a:lnTo>
                  <a:lnTo>
                    <a:pt x="160" y="1"/>
                  </a:lnTo>
                  <a:lnTo>
                    <a:pt x="164" y="3"/>
                  </a:lnTo>
                  <a:lnTo>
                    <a:pt x="237" y="77"/>
                  </a:lnTo>
                  <a:lnTo>
                    <a:pt x="240" y="80"/>
                  </a:lnTo>
                  <a:lnTo>
                    <a:pt x="241" y="84"/>
                  </a:lnTo>
                  <a:lnTo>
                    <a:pt x="241" y="86"/>
                  </a:lnTo>
                  <a:lnTo>
                    <a:pt x="240" y="89"/>
                  </a:lnTo>
                  <a:lnTo>
                    <a:pt x="237" y="92"/>
                  </a:lnTo>
                  <a:lnTo>
                    <a:pt x="216" y="114"/>
                  </a:lnTo>
                  <a:lnTo>
                    <a:pt x="214" y="115"/>
                  </a:lnTo>
                  <a:lnTo>
                    <a:pt x="211" y="117"/>
                  </a:lnTo>
                  <a:lnTo>
                    <a:pt x="193" y="119"/>
                  </a:lnTo>
                  <a:lnTo>
                    <a:pt x="119" y="193"/>
                  </a:lnTo>
                  <a:lnTo>
                    <a:pt x="117" y="210"/>
                  </a:lnTo>
                  <a:lnTo>
                    <a:pt x="113" y="216"/>
                  </a:lnTo>
                  <a:lnTo>
                    <a:pt x="90" y="240"/>
                  </a:lnTo>
                  <a:lnTo>
                    <a:pt x="87" y="241"/>
                  </a:lnTo>
                  <a:lnTo>
                    <a:pt x="81" y="241"/>
                  </a:lnTo>
                  <a:lnTo>
                    <a:pt x="79" y="240"/>
                  </a:lnTo>
                  <a:lnTo>
                    <a:pt x="3" y="164"/>
                  </a:lnTo>
                  <a:lnTo>
                    <a:pt x="1" y="161"/>
                  </a:lnTo>
                  <a:lnTo>
                    <a:pt x="0" y="157"/>
                  </a:lnTo>
                  <a:lnTo>
                    <a:pt x="0" y="155"/>
                  </a:lnTo>
                  <a:lnTo>
                    <a:pt x="1" y="152"/>
                  </a:lnTo>
                  <a:lnTo>
                    <a:pt x="3" y="149"/>
                  </a:lnTo>
                  <a:lnTo>
                    <a:pt x="25" y="127"/>
                  </a:lnTo>
                  <a:lnTo>
                    <a:pt x="26" y="125"/>
                  </a:lnTo>
                  <a:lnTo>
                    <a:pt x="28" y="124"/>
                  </a:lnTo>
                  <a:lnTo>
                    <a:pt x="30" y="124"/>
                  </a:lnTo>
                  <a:lnTo>
                    <a:pt x="48" y="122"/>
                  </a:lnTo>
                  <a:lnTo>
                    <a:pt x="122" y="48"/>
                  </a:lnTo>
                  <a:lnTo>
                    <a:pt x="124" y="30"/>
                  </a:lnTo>
                  <a:lnTo>
                    <a:pt x="124" y="28"/>
                  </a:lnTo>
                  <a:lnTo>
                    <a:pt x="125" y="26"/>
                  </a:lnTo>
                  <a:lnTo>
                    <a:pt x="127" y="25"/>
                  </a:lnTo>
                  <a:lnTo>
                    <a:pt x="149" y="3"/>
                  </a:lnTo>
                  <a:lnTo>
                    <a:pt x="152" y="1"/>
                  </a:lnTo>
                  <a:lnTo>
                    <a:pt x="15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87086" tIns="43543" rIns="87086" bIns="43543" numCol="1" anchor="t" anchorCtr="0" compatLnSpc="1">
              <a:prstTxWarp prst="textNoShape">
                <a:avLst/>
              </a:prstTxWarp>
            </a:bodyPr>
            <a:lstStyle/>
            <a:p>
              <a:endParaRPr lang="ru-RU" sz="1714"/>
            </a:p>
          </p:txBody>
        </p:sp>
        <p:sp>
          <p:nvSpPr>
            <p:cNvPr id="51" name="Freeform 26">
              <a:extLst>
                <a:ext uri="{FF2B5EF4-FFF2-40B4-BE49-F238E27FC236}">
                  <a16:creationId xmlns="" xmlns:a16="http://schemas.microsoft.com/office/drawing/2014/main" id="{C2122DF9-FB64-43D2-A463-40F4BBB7C373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5701" y="1247775"/>
              <a:ext cx="288925" cy="288925"/>
            </a:xfrm>
            <a:custGeom>
              <a:avLst/>
              <a:gdLst/>
              <a:ahLst/>
              <a:cxnLst>
                <a:cxn ang="0">
                  <a:pos x="43" y="0"/>
                </a:cxn>
                <a:cxn ang="0">
                  <a:pos x="170" y="111"/>
                </a:cxn>
                <a:cxn ang="0">
                  <a:pos x="176" y="119"/>
                </a:cxn>
                <a:cxn ang="0">
                  <a:pos x="180" y="128"/>
                </a:cxn>
                <a:cxn ang="0">
                  <a:pos x="182" y="139"/>
                </a:cxn>
                <a:cxn ang="0">
                  <a:pos x="179" y="154"/>
                </a:cxn>
                <a:cxn ang="0">
                  <a:pos x="171" y="167"/>
                </a:cxn>
                <a:cxn ang="0">
                  <a:pos x="167" y="171"/>
                </a:cxn>
                <a:cxn ang="0">
                  <a:pos x="155" y="179"/>
                </a:cxn>
                <a:cxn ang="0">
                  <a:pos x="140" y="182"/>
                </a:cxn>
                <a:cxn ang="0">
                  <a:pos x="129" y="180"/>
                </a:cxn>
                <a:cxn ang="0">
                  <a:pos x="119" y="176"/>
                </a:cxn>
                <a:cxn ang="0">
                  <a:pos x="111" y="169"/>
                </a:cxn>
                <a:cxn ang="0">
                  <a:pos x="0" y="42"/>
                </a:cxn>
                <a:cxn ang="0">
                  <a:pos x="15" y="27"/>
                </a:cxn>
                <a:cxn ang="0">
                  <a:pos x="127" y="155"/>
                </a:cxn>
                <a:cxn ang="0">
                  <a:pos x="132" y="159"/>
                </a:cxn>
                <a:cxn ang="0">
                  <a:pos x="140" y="161"/>
                </a:cxn>
                <a:cxn ang="0">
                  <a:pos x="146" y="160"/>
                </a:cxn>
                <a:cxn ang="0">
                  <a:pos x="153" y="156"/>
                </a:cxn>
                <a:cxn ang="0">
                  <a:pos x="156" y="152"/>
                </a:cxn>
                <a:cxn ang="0">
                  <a:pos x="160" y="146"/>
                </a:cxn>
                <a:cxn ang="0">
                  <a:pos x="161" y="143"/>
                </a:cxn>
                <a:cxn ang="0">
                  <a:pos x="161" y="139"/>
                </a:cxn>
                <a:cxn ang="0">
                  <a:pos x="159" y="130"/>
                </a:cxn>
                <a:cxn ang="0">
                  <a:pos x="156" y="127"/>
                </a:cxn>
                <a:cxn ang="0">
                  <a:pos x="28" y="15"/>
                </a:cxn>
                <a:cxn ang="0">
                  <a:pos x="43" y="0"/>
                </a:cxn>
              </a:cxnLst>
              <a:rect l="0" t="0" r="r" b="b"/>
              <a:pathLst>
                <a:path w="182" h="182">
                  <a:moveTo>
                    <a:pt x="43" y="0"/>
                  </a:moveTo>
                  <a:lnTo>
                    <a:pt x="170" y="111"/>
                  </a:lnTo>
                  <a:lnTo>
                    <a:pt x="176" y="119"/>
                  </a:lnTo>
                  <a:lnTo>
                    <a:pt x="180" y="128"/>
                  </a:lnTo>
                  <a:lnTo>
                    <a:pt x="182" y="139"/>
                  </a:lnTo>
                  <a:lnTo>
                    <a:pt x="179" y="154"/>
                  </a:lnTo>
                  <a:lnTo>
                    <a:pt x="171" y="167"/>
                  </a:lnTo>
                  <a:lnTo>
                    <a:pt x="167" y="171"/>
                  </a:lnTo>
                  <a:lnTo>
                    <a:pt x="155" y="179"/>
                  </a:lnTo>
                  <a:lnTo>
                    <a:pt x="140" y="182"/>
                  </a:lnTo>
                  <a:lnTo>
                    <a:pt x="129" y="180"/>
                  </a:lnTo>
                  <a:lnTo>
                    <a:pt x="119" y="176"/>
                  </a:lnTo>
                  <a:lnTo>
                    <a:pt x="111" y="169"/>
                  </a:lnTo>
                  <a:lnTo>
                    <a:pt x="0" y="42"/>
                  </a:lnTo>
                  <a:lnTo>
                    <a:pt x="15" y="27"/>
                  </a:lnTo>
                  <a:lnTo>
                    <a:pt x="127" y="155"/>
                  </a:lnTo>
                  <a:lnTo>
                    <a:pt x="132" y="159"/>
                  </a:lnTo>
                  <a:lnTo>
                    <a:pt x="140" y="161"/>
                  </a:lnTo>
                  <a:lnTo>
                    <a:pt x="146" y="160"/>
                  </a:lnTo>
                  <a:lnTo>
                    <a:pt x="153" y="156"/>
                  </a:lnTo>
                  <a:lnTo>
                    <a:pt x="156" y="152"/>
                  </a:lnTo>
                  <a:lnTo>
                    <a:pt x="160" y="146"/>
                  </a:lnTo>
                  <a:lnTo>
                    <a:pt x="161" y="143"/>
                  </a:lnTo>
                  <a:lnTo>
                    <a:pt x="161" y="139"/>
                  </a:lnTo>
                  <a:lnTo>
                    <a:pt x="159" y="130"/>
                  </a:lnTo>
                  <a:lnTo>
                    <a:pt x="156" y="127"/>
                  </a:lnTo>
                  <a:lnTo>
                    <a:pt x="28" y="15"/>
                  </a:lnTo>
                  <a:lnTo>
                    <a:pt x="4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87086" tIns="43543" rIns="87086" bIns="43543" numCol="1" anchor="t" anchorCtr="0" compatLnSpc="1">
              <a:prstTxWarp prst="textNoShape">
                <a:avLst/>
              </a:prstTxWarp>
            </a:bodyPr>
            <a:lstStyle/>
            <a:p>
              <a:endParaRPr lang="ru-RU" sz="1714"/>
            </a:p>
          </p:txBody>
        </p:sp>
        <p:sp>
          <p:nvSpPr>
            <p:cNvPr id="52" name="Freeform 27">
              <a:extLst>
                <a:ext uri="{FF2B5EF4-FFF2-40B4-BE49-F238E27FC236}">
                  <a16:creationId xmlns="" xmlns:a16="http://schemas.microsoft.com/office/drawing/2014/main" id="{C2D7BCD0-2F26-4B75-AA3A-ECD3CE0B3D54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6301" y="1501775"/>
              <a:ext cx="254000" cy="68263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152" y="0"/>
                </a:cxn>
                <a:cxn ang="0">
                  <a:pos x="155" y="2"/>
                </a:cxn>
                <a:cxn ang="0">
                  <a:pos x="157" y="4"/>
                </a:cxn>
                <a:cxn ang="0">
                  <a:pos x="160" y="7"/>
                </a:cxn>
                <a:cxn ang="0">
                  <a:pos x="160" y="43"/>
                </a:cxn>
                <a:cxn ang="0">
                  <a:pos x="139" y="43"/>
                </a:cxn>
                <a:cxn ang="0">
                  <a:pos x="139" y="20"/>
                </a:cxn>
                <a:cxn ang="0">
                  <a:pos x="21" y="20"/>
                </a:cxn>
                <a:cxn ang="0">
                  <a:pos x="21" y="43"/>
                </a:cxn>
                <a:cxn ang="0">
                  <a:pos x="0" y="43"/>
                </a:cxn>
                <a:cxn ang="0">
                  <a:pos x="0" y="7"/>
                </a:cxn>
                <a:cxn ang="0">
                  <a:pos x="2" y="4"/>
                </a:cxn>
                <a:cxn ang="0">
                  <a:pos x="7" y="0"/>
                </a:cxn>
              </a:cxnLst>
              <a:rect l="0" t="0" r="r" b="b"/>
              <a:pathLst>
                <a:path w="160" h="43">
                  <a:moveTo>
                    <a:pt x="7" y="0"/>
                  </a:moveTo>
                  <a:lnTo>
                    <a:pt x="152" y="0"/>
                  </a:lnTo>
                  <a:lnTo>
                    <a:pt x="155" y="2"/>
                  </a:lnTo>
                  <a:lnTo>
                    <a:pt x="157" y="4"/>
                  </a:lnTo>
                  <a:lnTo>
                    <a:pt x="160" y="7"/>
                  </a:lnTo>
                  <a:lnTo>
                    <a:pt x="160" y="43"/>
                  </a:lnTo>
                  <a:lnTo>
                    <a:pt x="139" y="43"/>
                  </a:lnTo>
                  <a:lnTo>
                    <a:pt x="139" y="20"/>
                  </a:lnTo>
                  <a:lnTo>
                    <a:pt x="21" y="20"/>
                  </a:lnTo>
                  <a:lnTo>
                    <a:pt x="21" y="43"/>
                  </a:lnTo>
                  <a:lnTo>
                    <a:pt x="0" y="43"/>
                  </a:lnTo>
                  <a:lnTo>
                    <a:pt x="0" y="7"/>
                  </a:lnTo>
                  <a:lnTo>
                    <a:pt x="2" y="4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87086" tIns="43543" rIns="87086" bIns="43543" numCol="1" anchor="t" anchorCtr="0" compatLnSpc="1">
              <a:prstTxWarp prst="textNoShape">
                <a:avLst/>
              </a:prstTxWarp>
            </a:bodyPr>
            <a:lstStyle/>
            <a:p>
              <a:endParaRPr lang="ru-RU" sz="1714"/>
            </a:p>
          </p:txBody>
        </p:sp>
      </p:grpSp>
      <p:grpSp>
        <p:nvGrpSpPr>
          <p:cNvPr id="53" name="Группа 688">
            <a:extLst>
              <a:ext uri="{FF2B5EF4-FFF2-40B4-BE49-F238E27FC236}">
                <a16:creationId xmlns="" xmlns:a16="http://schemas.microsoft.com/office/drawing/2014/main" id="{686BBDEA-E062-4532-9930-88F6F4845F59}"/>
              </a:ext>
            </a:extLst>
          </p:cNvPr>
          <p:cNvGrpSpPr/>
          <p:nvPr/>
        </p:nvGrpSpPr>
        <p:grpSpPr>
          <a:xfrm>
            <a:off x="11270169" y="1126498"/>
            <a:ext cx="307739" cy="300003"/>
            <a:chOff x="3546301" y="1016000"/>
            <a:chExt cx="568325" cy="554038"/>
          </a:xfrm>
          <a:solidFill>
            <a:schemeClr val="bg1">
              <a:lumMod val="65000"/>
            </a:schemeClr>
          </a:solidFill>
        </p:grpSpPr>
        <p:sp>
          <p:nvSpPr>
            <p:cNvPr id="54" name="Freeform 24">
              <a:extLst>
                <a:ext uri="{FF2B5EF4-FFF2-40B4-BE49-F238E27FC236}">
                  <a16:creationId xmlns="" xmlns:a16="http://schemas.microsoft.com/office/drawing/2014/main" id="{70408DD9-8F0D-43CA-8056-FBACF94F8263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6938" y="1439863"/>
              <a:ext cx="212725" cy="34925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126" y="0"/>
                </a:cxn>
                <a:cxn ang="0">
                  <a:pos x="128" y="3"/>
                </a:cxn>
                <a:cxn ang="0">
                  <a:pos x="132" y="5"/>
                </a:cxn>
                <a:cxn ang="0">
                  <a:pos x="134" y="11"/>
                </a:cxn>
                <a:cxn ang="0">
                  <a:pos x="133" y="15"/>
                </a:cxn>
                <a:cxn ang="0">
                  <a:pos x="131" y="19"/>
                </a:cxn>
                <a:cxn ang="0">
                  <a:pos x="127" y="21"/>
                </a:cxn>
                <a:cxn ang="0">
                  <a:pos x="123" y="22"/>
                </a:cxn>
                <a:cxn ang="0">
                  <a:pos x="10" y="22"/>
                </a:cxn>
                <a:cxn ang="0">
                  <a:pos x="7" y="21"/>
                </a:cxn>
                <a:cxn ang="0">
                  <a:pos x="4" y="20"/>
                </a:cxn>
                <a:cxn ang="0">
                  <a:pos x="2" y="18"/>
                </a:cxn>
                <a:cxn ang="0">
                  <a:pos x="0" y="14"/>
                </a:cxn>
                <a:cxn ang="0">
                  <a:pos x="0" y="8"/>
                </a:cxn>
                <a:cxn ang="0">
                  <a:pos x="2" y="5"/>
                </a:cxn>
                <a:cxn ang="0">
                  <a:pos x="7" y="0"/>
                </a:cxn>
              </a:cxnLst>
              <a:rect l="0" t="0" r="r" b="b"/>
              <a:pathLst>
                <a:path w="134" h="22">
                  <a:moveTo>
                    <a:pt x="7" y="0"/>
                  </a:moveTo>
                  <a:lnTo>
                    <a:pt x="126" y="0"/>
                  </a:lnTo>
                  <a:lnTo>
                    <a:pt x="128" y="3"/>
                  </a:lnTo>
                  <a:lnTo>
                    <a:pt x="132" y="5"/>
                  </a:lnTo>
                  <a:lnTo>
                    <a:pt x="134" y="11"/>
                  </a:lnTo>
                  <a:lnTo>
                    <a:pt x="133" y="15"/>
                  </a:lnTo>
                  <a:lnTo>
                    <a:pt x="131" y="19"/>
                  </a:lnTo>
                  <a:lnTo>
                    <a:pt x="127" y="21"/>
                  </a:lnTo>
                  <a:lnTo>
                    <a:pt x="123" y="22"/>
                  </a:lnTo>
                  <a:lnTo>
                    <a:pt x="10" y="22"/>
                  </a:lnTo>
                  <a:lnTo>
                    <a:pt x="7" y="21"/>
                  </a:lnTo>
                  <a:lnTo>
                    <a:pt x="4" y="20"/>
                  </a:lnTo>
                  <a:lnTo>
                    <a:pt x="2" y="18"/>
                  </a:lnTo>
                  <a:lnTo>
                    <a:pt x="0" y="14"/>
                  </a:lnTo>
                  <a:lnTo>
                    <a:pt x="0" y="8"/>
                  </a:lnTo>
                  <a:lnTo>
                    <a:pt x="2" y="5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87086" tIns="43543" rIns="87086" bIns="43543" numCol="1" anchor="t" anchorCtr="0" compatLnSpc="1">
              <a:prstTxWarp prst="textNoShape">
                <a:avLst/>
              </a:prstTxWarp>
            </a:bodyPr>
            <a:lstStyle/>
            <a:p>
              <a:endParaRPr lang="ru-RU" sz="1714"/>
            </a:p>
          </p:txBody>
        </p:sp>
        <p:sp>
          <p:nvSpPr>
            <p:cNvPr id="55" name="Freeform 25">
              <a:extLst>
                <a:ext uri="{FF2B5EF4-FFF2-40B4-BE49-F238E27FC236}">
                  <a16:creationId xmlns="" xmlns:a16="http://schemas.microsoft.com/office/drawing/2014/main" id="{A5A33155-4DF2-4C7C-8736-F8502599E17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90751" y="1016000"/>
              <a:ext cx="382588" cy="382588"/>
            </a:xfrm>
            <a:custGeom>
              <a:avLst/>
              <a:gdLst/>
              <a:ahLst/>
              <a:cxnLst>
                <a:cxn ang="0">
                  <a:pos x="50" y="142"/>
                </a:cxn>
                <a:cxn ang="0">
                  <a:pos x="36" y="145"/>
                </a:cxn>
                <a:cxn ang="0">
                  <a:pos x="26" y="156"/>
                </a:cxn>
                <a:cxn ang="0">
                  <a:pos x="85" y="215"/>
                </a:cxn>
                <a:cxn ang="0">
                  <a:pos x="96" y="203"/>
                </a:cxn>
                <a:cxn ang="0">
                  <a:pos x="98" y="189"/>
                </a:cxn>
                <a:cxn ang="0">
                  <a:pos x="50" y="142"/>
                </a:cxn>
                <a:cxn ang="0">
                  <a:pos x="131" y="69"/>
                </a:cxn>
                <a:cxn ang="0">
                  <a:pos x="68" y="131"/>
                </a:cxn>
                <a:cxn ang="0">
                  <a:pos x="110" y="171"/>
                </a:cxn>
                <a:cxn ang="0">
                  <a:pos x="172" y="110"/>
                </a:cxn>
                <a:cxn ang="0">
                  <a:pos x="131" y="69"/>
                </a:cxn>
                <a:cxn ang="0">
                  <a:pos x="156" y="25"/>
                </a:cxn>
                <a:cxn ang="0">
                  <a:pos x="144" y="37"/>
                </a:cxn>
                <a:cxn ang="0">
                  <a:pos x="142" y="50"/>
                </a:cxn>
                <a:cxn ang="0">
                  <a:pos x="189" y="97"/>
                </a:cxn>
                <a:cxn ang="0">
                  <a:pos x="203" y="96"/>
                </a:cxn>
                <a:cxn ang="0">
                  <a:pos x="215" y="85"/>
                </a:cxn>
                <a:cxn ang="0">
                  <a:pos x="156" y="25"/>
                </a:cxn>
                <a:cxn ang="0">
                  <a:pos x="155" y="0"/>
                </a:cxn>
                <a:cxn ang="0">
                  <a:pos x="157" y="0"/>
                </a:cxn>
                <a:cxn ang="0">
                  <a:pos x="160" y="1"/>
                </a:cxn>
                <a:cxn ang="0">
                  <a:pos x="164" y="3"/>
                </a:cxn>
                <a:cxn ang="0">
                  <a:pos x="237" y="77"/>
                </a:cxn>
                <a:cxn ang="0">
                  <a:pos x="240" y="80"/>
                </a:cxn>
                <a:cxn ang="0">
                  <a:pos x="241" y="84"/>
                </a:cxn>
                <a:cxn ang="0">
                  <a:pos x="241" y="86"/>
                </a:cxn>
                <a:cxn ang="0">
                  <a:pos x="240" y="89"/>
                </a:cxn>
                <a:cxn ang="0">
                  <a:pos x="237" y="92"/>
                </a:cxn>
                <a:cxn ang="0">
                  <a:pos x="216" y="114"/>
                </a:cxn>
                <a:cxn ang="0">
                  <a:pos x="214" y="115"/>
                </a:cxn>
                <a:cxn ang="0">
                  <a:pos x="211" y="117"/>
                </a:cxn>
                <a:cxn ang="0">
                  <a:pos x="193" y="119"/>
                </a:cxn>
                <a:cxn ang="0">
                  <a:pos x="119" y="193"/>
                </a:cxn>
                <a:cxn ang="0">
                  <a:pos x="117" y="210"/>
                </a:cxn>
                <a:cxn ang="0">
                  <a:pos x="113" y="216"/>
                </a:cxn>
                <a:cxn ang="0">
                  <a:pos x="90" y="240"/>
                </a:cxn>
                <a:cxn ang="0">
                  <a:pos x="87" y="241"/>
                </a:cxn>
                <a:cxn ang="0">
                  <a:pos x="81" y="241"/>
                </a:cxn>
                <a:cxn ang="0">
                  <a:pos x="79" y="240"/>
                </a:cxn>
                <a:cxn ang="0">
                  <a:pos x="3" y="164"/>
                </a:cxn>
                <a:cxn ang="0">
                  <a:pos x="1" y="161"/>
                </a:cxn>
                <a:cxn ang="0">
                  <a:pos x="0" y="157"/>
                </a:cxn>
                <a:cxn ang="0">
                  <a:pos x="0" y="155"/>
                </a:cxn>
                <a:cxn ang="0">
                  <a:pos x="1" y="152"/>
                </a:cxn>
                <a:cxn ang="0">
                  <a:pos x="3" y="149"/>
                </a:cxn>
                <a:cxn ang="0">
                  <a:pos x="25" y="127"/>
                </a:cxn>
                <a:cxn ang="0">
                  <a:pos x="26" y="125"/>
                </a:cxn>
                <a:cxn ang="0">
                  <a:pos x="28" y="124"/>
                </a:cxn>
                <a:cxn ang="0">
                  <a:pos x="30" y="124"/>
                </a:cxn>
                <a:cxn ang="0">
                  <a:pos x="48" y="122"/>
                </a:cxn>
                <a:cxn ang="0">
                  <a:pos x="122" y="48"/>
                </a:cxn>
                <a:cxn ang="0">
                  <a:pos x="124" y="30"/>
                </a:cxn>
                <a:cxn ang="0">
                  <a:pos x="124" y="28"/>
                </a:cxn>
                <a:cxn ang="0">
                  <a:pos x="125" y="26"/>
                </a:cxn>
                <a:cxn ang="0">
                  <a:pos x="127" y="25"/>
                </a:cxn>
                <a:cxn ang="0">
                  <a:pos x="149" y="3"/>
                </a:cxn>
                <a:cxn ang="0">
                  <a:pos x="152" y="1"/>
                </a:cxn>
                <a:cxn ang="0">
                  <a:pos x="155" y="0"/>
                </a:cxn>
              </a:cxnLst>
              <a:rect l="0" t="0" r="r" b="b"/>
              <a:pathLst>
                <a:path w="241" h="241">
                  <a:moveTo>
                    <a:pt x="50" y="142"/>
                  </a:moveTo>
                  <a:lnTo>
                    <a:pt x="36" y="145"/>
                  </a:lnTo>
                  <a:lnTo>
                    <a:pt x="26" y="156"/>
                  </a:lnTo>
                  <a:lnTo>
                    <a:pt x="85" y="215"/>
                  </a:lnTo>
                  <a:lnTo>
                    <a:pt x="96" y="203"/>
                  </a:lnTo>
                  <a:lnTo>
                    <a:pt x="98" y="189"/>
                  </a:lnTo>
                  <a:lnTo>
                    <a:pt x="50" y="142"/>
                  </a:lnTo>
                  <a:close/>
                  <a:moveTo>
                    <a:pt x="131" y="69"/>
                  </a:moveTo>
                  <a:lnTo>
                    <a:pt x="68" y="131"/>
                  </a:lnTo>
                  <a:lnTo>
                    <a:pt x="110" y="171"/>
                  </a:lnTo>
                  <a:lnTo>
                    <a:pt x="172" y="110"/>
                  </a:lnTo>
                  <a:lnTo>
                    <a:pt x="131" y="69"/>
                  </a:lnTo>
                  <a:close/>
                  <a:moveTo>
                    <a:pt x="156" y="25"/>
                  </a:moveTo>
                  <a:lnTo>
                    <a:pt x="144" y="37"/>
                  </a:lnTo>
                  <a:lnTo>
                    <a:pt x="142" y="50"/>
                  </a:lnTo>
                  <a:lnTo>
                    <a:pt x="189" y="97"/>
                  </a:lnTo>
                  <a:lnTo>
                    <a:pt x="203" y="96"/>
                  </a:lnTo>
                  <a:lnTo>
                    <a:pt x="215" y="85"/>
                  </a:lnTo>
                  <a:lnTo>
                    <a:pt x="156" y="25"/>
                  </a:lnTo>
                  <a:close/>
                  <a:moveTo>
                    <a:pt x="155" y="0"/>
                  </a:moveTo>
                  <a:lnTo>
                    <a:pt x="157" y="0"/>
                  </a:lnTo>
                  <a:lnTo>
                    <a:pt x="160" y="1"/>
                  </a:lnTo>
                  <a:lnTo>
                    <a:pt x="164" y="3"/>
                  </a:lnTo>
                  <a:lnTo>
                    <a:pt x="237" y="77"/>
                  </a:lnTo>
                  <a:lnTo>
                    <a:pt x="240" y="80"/>
                  </a:lnTo>
                  <a:lnTo>
                    <a:pt x="241" y="84"/>
                  </a:lnTo>
                  <a:lnTo>
                    <a:pt x="241" y="86"/>
                  </a:lnTo>
                  <a:lnTo>
                    <a:pt x="240" y="89"/>
                  </a:lnTo>
                  <a:lnTo>
                    <a:pt x="237" y="92"/>
                  </a:lnTo>
                  <a:lnTo>
                    <a:pt x="216" y="114"/>
                  </a:lnTo>
                  <a:lnTo>
                    <a:pt x="214" y="115"/>
                  </a:lnTo>
                  <a:lnTo>
                    <a:pt x="211" y="117"/>
                  </a:lnTo>
                  <a:lnTo>
                    <a:pt x="193" y="119"/>
                  </a:lnTo>
                  <a:lnTo>
                    <a:pt x="119" y="193"/>
                  </a:lnTo>
                  <a:lnTo>
                    <a:pt x="117" y="210"/>
                  </a:lnTo>
                  <a:lnTo>
                    <a:pt x="113" y="216"/>
                  </a:lnTo>
                  <a:lnTo>
                    <a:pt x="90" y="240"/>
                  </a:lnTo>
                  <a:lnTo>
                    <a:pt x="87" y="241"/>
                  </a:lnTo>
                  <a:lnTo>
                    <a:pt x="81" y="241"/>
                  </a:lnTo>
                  <a:lnTo>
                    <a:pt x="79" y="240"/>
                  </a:lnTo>
                  <a:lnTo>
                    <a:pt x="3" y="164"/>
                  </a:lnTo>
                  <a:lnTo>
                    <a:pt x="1" y="161"/>
                  </a:lnTo>
                  <a:lnTo>
                    <a:pt x="0" y="157"/>
                  </a:lnTo>
                  <a:lnTo>
                    <a:pt x="0" y="155"/>
                  </a:lnTo>
                  <a:lnTo>
                    <a:pt x="1" y="152"/>
                  </a:lnTo>
                  <a:lnTo>
                    <a:pt x="3" y="149"/>
                  </a:lnTo>
                  <a:lnTo>
                    <a:pt x="25" y="127"/>
                  </a:lnTo>
                  <a:lnTo>
                    <a:pt x="26" y="125"/>
                  </a:lnTo>
                  <a:lnTo>
                    <a:pt x="28" y="124"/>
                  </a:lnTo>
                  <a:lnTo>
                    <a:pt x="30" y="124"/>
                  </a:lnTo>
                  <a:lnTo>
                    <a:pt x="48" y="122"/>
                  </a:lnTo>
                  <a:lnTo>
                    <a:pt x="122" y="48"/>
                  </a:lnTo>
                  <a:lnTo>
                    <a:pt x="124" y="30"/>
                  </a:lnTo>
                  <a:lnTo>
                    <a:pt x="124" y="28"/>
                  </a:lnTo>
                  <a:lnTo>
                    <a:pt x="125" y="26"/>
                  </a:lnTo>
                  <a:lnTo>
                    <a:pt x="127" y="25"/>
                  </a:lnTo>
                  <a:lnTo>
                    <a:pt x="149" y="3"/>
                  </a:lnTo>
                  <a:lnTo>
                    <a:pt x="152" y="1"/>
                  </a:lnTo>
                  <a:lnTo>
                    <a:pt x="15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87086" tIns="43543" rIns="87086" bIns="43543" numCol="1" anchor="t" anchorCtr="0" compatLnSpc="1">
              <a:prstTxWarp prst="textNoShape">
                <a:avLst/>
              </a:prstTxWarp>
            </a:bodyPr>
            <a:lstStyle/>
            <a:p>
              <a:endParaRPr lang="ru-RU" sz="1714"/>
            </a:p>
          </p:txBody>
        </p:sp>
        <p:sp>
          <p:nvSpPr>
            <p:cNvPr id="56" name="Freeform 26">
              <a:extLst>
                <a:ext uri="{FF2B5EF4-FFF2-40B4-BE49-F238E27FC236}">
                  <a16:creationId xmlns="" xmlns:a16="http://schemas.microsoft.com/office/drawing/2014/main" id="{1D1C2EDA-9FE1-4DD1-938C-9CE8CB436395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5701" y="1247775"/>
              <a:ext cx="288925" cy="288925"/>
            </a:xfrm>
            <a:custGeom>
              <a:avLst/>
              <a:gdLst/>
              <a:ahLst/>
              <a:cxnLst>
                <a:cxn ang="0">
                  <a:pos x="43" y="0"/>
                </a:cxn>
                <a:cxn ang="0">
                  <a:pos x="170" y="111"/>
                </a:cxn>
                <a:cxn ang="0">
                  <a:pos x="176" y="119"/>
                </a:cxn>
                <a:cxn ang="0">
                  <a:pos x="180" y="128"/>
                </a:cxn>
                <a:cxn ang="0">
                  <a:pos x="182" y="139"/>
                </a:cxn>
                <a:cxn ang="0">
                  <a:pos x="179" y="154"/>
                </a:cxn>
                <a:cxn ang="0">
                  <a:pos x="171" y="167"/>
                </a:cxn>
                <a:cxn ang="0">
                  <a:pos x="167" y="171"/>
                </a:cxn>
                <a:cxn ang="0">
                  <a:pos x="155" y="179"/>
                </a:cxn>
                <a:cxn ang="0">
                  <a:pos x="140" y="182"/>
                </a:cxn>
                <a:cxn ang="0">
                  <a:pos x="129" y="180"/>
                </a:cxn>
                <a:cxn ang="0">
                  <a:pos x="119" y="176"/>
                </a:cxn>
                <a:cxn ang="0">
                  <a:pos x="111" y="169"/>
                </a:cxn>
                <a:cxn ang="0">
                  <a:pos x="0" y="42"/>
                </a:cxn>
                <a:cxn ang="0">
                  <a:pos x="15" y="27"/>
                </a:cxn>
                <a:cxn ang="0">
                  <a:pos x="127" y="155"/>
                </a:cxn>
                <a:cxn ang="0">
                  <a:pos x="132" y="159"/>
                </a:cxn>
                <a:cxn ang="0">
                  <a:pos x="140" y="161"/>
                </a:cxn>
                <a:cxn ang="0">
                  <a:pos x="146" y="160"/>
                </a:cxn>
                <a:cxn ang="0">
                  <a:pos x="153" y="156"/>
                </a:cxn>
                <a:cxn ang="0">
                  <a:pos x="156" y="152"/>
                </a:cxn>
                <a:cxn ang="0">
                  <a:pos x="160" y="146"/>
                </a:cxn>
                <a:cxn ang="0">
                  <a:pos x="161" y="143"/>
                </a:cxn>
                <a:cxn ang="0">
                  <a:pos x="161" y="139"/>
                </a:cxn>
                <a:cxn ang="0">
                  <a:pos x="159" y="130"/>
                </a:cxn>
                <a:cxn ang="0">
                  <a:pos x="156" y="127"/>
                </a:cxn>
                <a:cxn ang="0">
                  <a:pos x="28" y="15"/>
                </a:cxn>
                <a:cxn ang="0">
                  <a:pos x="43" y="0"/>
                </a:cxn>
              </a:cxnLst>
              <a:rect l="0" t="0" r="r" b="b"/>
              <a:pathLst>
                <a:path w="182" h="182">
                  <a:moveTo>
                    <a:pt x="43" y="0"/>
                  </a:moveTo>
                  <a:lnTo>
                    <a:pt x="170" y="111"/>
                  </a:lnTo>
                  <a:lnTo>
                    <a:pt x="176" y="119"/>
                  </a:lnTo>
                  <a:lnTo>
                    <a:pt x="180" y="128"/>
                  </a:lnTo>
                  <a:lnTo>
                    <a:pt x="182" y="139"/>
                  </a:lnTo>
                  <a:lnTo>
                    <a:pt x="179" y="154"/>
                  </a:lnTo>
                  <a:lnTo>
                    <a:pt x="171" y="167"/>
                  </a:lnTo>
                  <a:lnTo>
                    <a:pt x="167" y="171"/>
                  </a:lnTo>
                  <a:lnTo>
                    <a:pt x="155" y="179"/>
                  </a:lnTo>
                  <a:lnTo>
                    <a:pt x="140" y="182"/>
                  </a:lnTo>
                  <a:lnTo>
                    <a:pt x="129" y="180"/>
                  </a:lnTo>
                  <a:lnTo>
                    <a:pt x="119" y="176"/>
                  </a:lnTo>
                  <a:lnTo>
                    <a:pt x="111" y="169"/>
                  </a:lnTo>
                  <a:lnTo>
                    <a:pt x="0" y="42"/>
                  </a:lnTo>
                  <a:lnTo>
                    <a:pt x="15" y="27"/>
                  </a:lnTo>
                  <a:lnTo>
                    <a:pt x="127" y="155"/>
                  </a:lnTo>
                  <a:lnTo>
                    <a:pt x="132" y="159"/>
                  </a:lnTo>
                  <a:lnTo>
                    <a:pt x="140" y="161"/>
                  </a:lnTo>
                  <a:lnTo>
                    <a:pt x="146" y="160"/>
                  </a:lnTo>
                  <a:lnTo>
                    <a:pt x="153" y="156"/>
                  </a:lnTo>
                  <a:lnTo>
                    <a:pt x="156" y="152"/>
                  </a:lnTo>
                  <a:lnTo>
                    <a:pt x="160" y="146"/>
                  </a:lnTo>
                  <a:lnTo>
                    <a:pt x="161" y="143"/>
                  </a:lnTo>
                  <a:lnTo>
                    <a:pt x="161" y="139"/>
                  </a:lnTo>
                  <a:lnTo>
                    <a:pt x="159" y="130"/>
                  </a:lnTo>
                  <a:lnTo>
                    <a:pt x="156" y="127"/>
                  </a:lnTo>
                  <a:lnTo>
                    <a:pt x="28" y="15"/>
                  </a:lnTo>
                  <a:lnTo>
                    <a:pt x="4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87086" tIns="43543" rIns="87086" bIns="43543" numCol="1" anchor="t" anchorCtr="0" compatLnSpc="1">
              <a:prstTxWarp prst="textNoShape">
                <a:avLst/>
              </a:prstTxWarp>
            </a:bodyPr>
            <a:lstStyle/>
            <a:p>
              <a:endParaRPr lang="ru-RU" sz="1714"/>
            </a:p>
          </p:txBody>
        </p:sp>
        <p:sp>
          <p:nvSpPr>
            <p:cNvPr id="57" name="Freeform 27">
              <a:extLst>
                <a:ext uri="{FF2B5EF4-FFF2-40B4-BE49-F238E27FC236}">
                  <a16:creationId xmlns="" xmlns:a16="http://schemas.microsoft.com/office/drawing/2014/main" id="{21A98AE5-F8AE-4F6D-A36A-787A880D35C7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6301" y="1501775"/>
              <a:ext cx="254000" cy="68263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152" y="0"/>
                </a:cxn>
                <a:cxn ang="0">
                  <a:pos x="155" y="2"/>
                </a:cxn>
                <a:cxn ang="0">
                  <a:pos x="157" y="4"/>
                </a:cxn>
                <a:cxn ang="0">
                  <a:pos x="160" y="7"/>
                </a:cxn>
                <a:cxn ang="0">
                  <a:pos x="160" y="43"/>
                </a:cxn>
                <a:cxn ang="0">
                  <a:pos x="139" y="43"/>
                </a:cxn>
                <a:cxn ang="0">
                  <a:pos x="139" y="20"/>
                </a:cxn>
                <a:cxn ang="0">
                  <a:pos x="21" y="20"/>
                </a:cxn>
                <a:cxn ang="0">
                  <a:pos x="21" y="43"/>
                </a:cxn>
                <a:cxn ang="0">
                  <a:pos x="0" y="43"/>
                </a:cxn>
                <a:cxn ang="0">
                  <a:pos x="0" y="7"/>
                </a:cxn>
                <a:cxn ang="0">
                  <a:pos x="2" y="4"/>
                </a:cxn>
                <a:cxn ang="0">
                  <a:pos x="7" y="0"/>
                </a:cxn>
              </a:cxnLst>
              <a:rect l="0" t="0" r="r" b="b"/>
              <a:pathLst>
                <a:path w="160" h="43">
                  <a:moveTo>
                    <a:pt x="7" y="0"/>
                  </a:moveTo>
                  <a:lnTo>
                    <a:pt x="152" y="0"/>
                  </a:lnTo>
                  <a:lnTo>
                    <a:pt x="155" y="2"/>
                  </a:lnTo>
                  <a:lnTo>
                    <a:pt x="157" y="4"/>
                  </a:lnTo>
                  <a:lnTo>
                    <a:pt x="160" y="7"/>
                  </a:lnTo>
                  <a:lnTo>
                    <a:pt x="160" y="43"/>
                  </a:lnTo>
                  <a:lnTo>
                    <a:pt x="139" y="43"/>
                  </a:lnTo>
                  <a:lnTo>
                    <a:pt x="139" y="20"/>
                  </a:lnTo>
                  <a:lnTo>
                    <a:pt x="21" y="20"/>
                  </a:lnTo>
                  <a:lnTo>
                    <a:pt x="21" y="43"/>
                  </a:lnTo>
                  <a:lnTo>
                    <a:pt x="0" y="43"/>
                  </a:lnTo>
                  <a:lnTo>
                    <a:pt x="0" y="7"/>
                  </a:lnTo>
                  <a:lnTo>
                    <a:pt x="2" y="4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87086" tIns="43543" rIns="87086" bIns="43543" numCol="1" anchor="t" anchorCtr="0" compatLnSpc="1">
              <a:prstTxWarp prst="textNoShape">
                <a:avLst/>
              </a:prstTxWarp>
            </a:bodyPr>
            <a:lstStyle/>
            <a:p>
              <a:endParaRPr lang="ru-RU" sz="1714"/>
            </a:p>
          </p:txBody>
        </p:sp>
      </p:grpSp>
      <p:grpSp>
        <p:nvGrpSpPr>
          <p:cNvPr id="58" name="Группа 688">
            <a:extLst>
              <a:ext uri="{FF2B5EF4-FFF2-40B4-BE49-F238E27FC236}">
                <a16:creationId xmlns="" xmlns:a16="http://schemas.microsoft.com/office/drawing/2014/main" id="{6771795E-195F-4AD7-A98D-1BDFBE35BB60}"/>
              </a:ext>
            </a:extLst>
          </p:cNvPr>
          <p:cNvGrpSpPr/>
          <p:nvPr/>
        </p:nvGrpSpPr>
        <p:grpSpPr>
          <a:xfrm>
            <a:off x="11270169" y="3334081"/>
            <a:ext cx="307739" cy="300003"/>
            <a:chOff x="3546301" y="1016000"/>
            <a:chExt cx="568325" cy="554038"/>
          </a:xfrm>
          <a:solidFill>
            <a:schemeClr val="bg1">
              <a:lumMod val="65000"/>
            </a:schemeClr>
          </a:solidFill>
        </p:grpSpPr>
        <p:sp>
          <p:nvSpPr>
            <p:cNvPr id="59" name="Freeform 24">
              <a:extLst>
                <a:ext uri="{FF2B5EF4-FFF2-40B4-BE49-F238E27FC236}">
                  <a16:creationId xmlns="" xmlns:a16="http://schemas.microsoft.com/office/drawing/2014/main" id="{E63A37A2-43B8-4124-983C-05B423961C51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6938" y="1439863"/>
              <a:ext cx="212725" cy="34925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126" y="0"/>
                </a:cxn>
                <a:cxn ang="0">
                  <a:pos x="128" y="3"/>
                </a:cxn>
                <a:cxn ang="0">
                  <a:pos x="132" y="5"/>
                </a:cxn>
                <a:cxn ang="0">
                  <a:pos x="134" y="11"/>
                </a:cxn>
                <a:cxn ang="0">
                  <a:pos x="133" y="15"/>
                </a:cxn>
                <a:cxn ang="0">
                  <a:pos x="131" y="19"/>
                </a:cxn>
                <a:cxn ang="0">
                  <a:pos x="127" y="21"/>
                </a:cxn>
                <a:cxn ang="0">
                  <a:pos x="123" y="22"/>
                </a:cxn>
                <a:cxn ang="0">
                  <a:pos x="10" y="22"/>
                </a:cxn>
                <a:cxn ang="0">
                  <a:pos x="7" y="21"/>
                </a:cxn>
                <a:cxn ang="0">
                  <a:pos x="4" y="20"/>
                </a:cxn>
                <a:cxn ang="0">
                  <a:pos x="2" y="18"/>
                </a:cxn>
                <a:cxn ang="0">
                  <a:pos x="0" y="14"/>
                </a:cxn>
                <a:cxn ang="0">
                  <a:pos x="0" y="8"/>
                </a:cxn>
                <a:cxn ang="0">
                  <a:pos x="2" y="5"/>
                </a:cxn>
                <a:cxn ang="0">
                  <a:pos x="7" y="0"/>
                </a:cxn>
              </a:cxnLst>
              <a:rect l="0" t="0" r="r" b="b"/>
              <a:pathLst>
                <a:path w="134" h="22">
                  <a:moveTo>
                    <a:pt x="7" y="0"/>
                  </a:moveTo>
                  <a:lnTo>
                    <a:pt x="126" y="0"/>
                  </a:lnTo>
                  <a:lnTo>
                    <a:pt x="128" y="3"/>
                  </a:lnTo>
                  <a:lnTo>
                    <a:pt x="132" y="5"/>
                  </a:lnTo>
                  <a:lnTo>
                    <a:pt x="134" y="11"/>
                  </a:lnTo>
                  <a:lnTo>
                    <a:pt x="133" y="15"/>
                  </a:lnTo>
                  <a:lnTo>
                    <a:pt x="131" y="19"/>
                  </a:lnTo>
                  <a:lnTo>
                    <a:pt x="127" y="21"/>
                  </a:lnTo>
                  <a:lnTo>
                    <a:pt x="123" y="22"/>
                  </a:lnTo>
                  <a:lnTo>
                    <a:pt x="10" y="22"/>
                  </a:lnTo>
                  <a:lnTo>
                    <a:pt x="7" y="21"/>
                  </a:lnTo>
                  <a:lnTo>
                    <a:pt x="4" y="20"/>
                  </a:lnTo>
                  <a:lnTo>
                    <a:pt x="2" y="18"/>
                  </a:lnTo>
                  <a:lnTo>
                    <a:pt x="0" y="14"/>
                  </a:lnTo>
                  <a:lnTo>
                    <a:pt x="0" y="8"/>
                  </a:lnTo>
                  <a:lnTo>
                    <a:pt x="2" y="5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87086" tIns="43543" rIns="87086" bIns="43543" numCol="1" anchor="t" anchorCtr="0" compatLnSpc="1">
              <a:prstTxWarp prst="textNoShape">
                <a:avLst/>
              </a:prstTxWarp>
            </a:bodyPr>
            <a:lstStyle/>
            <a:p>
              <a:endParaRPr lang="ru-RU" sz="1714"/>
            </a:p>
          </p:txBody>
        </p:sp>
        <p:sp>
          <p:nvSpPr>
            <p:cNvPr id="60" name="Freeform 25">
              <a:extLst>
                <a:ext uri="{FF2B5EF4-FFF2-40B4-BE49-F238E27FC236}">
                  <a16:creationId xmlns="" xmlns:a16="http://schemas.microsoft.com/office/drawing/2014/main" id="{75E9626C-A2F4-4023-A6F8-2FB53F48A90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90751" y="1016000"/>
              <a:ext cx="382588" cy="382588"/>
            </a:xfrm>
            <a:custGeom>
              <a:avLst/>
              <a:gdLst/>
              <a:ahLst/>
              <a:cxnLst>
                <a:cxn ang="0">
                  <a:pos x="50" y="142"/>
                </a:cxn>
                <a:cxn ang="0">
                  <a:pos x="36" y="145"/>
                </a:cxn>
                <a:cxn ang="0">
                  <a:pos x="26" y="156"/>
                </a:cxn>
                <a:cxn ang="0">
                  <a:pos x="85" y="215"/>
                </a:cxn>
                <a:cxn ang="0">
                  <a:pos x="96" y="203"/>
                </a:cxn>
                <a:cxn ang="0">
                  <a:pos x="98" y="189"/>
                </a:cxn>
                <a:cxn ang="0">
                  <a:pos x="50" y="142"/>
                </a:cxn>
                <a:cxn ang="0">
                  <a:pos x="131" y="69"/>
                </a:cxn>
                <a:cxn ang="0">
                  <a:pos x="68" y="131"/>
                </a:cxn>
                <a:cxn ang="0">
                  <a:pos x="110" y="171"/>
                </a:cxn>
                <a:cxn ang="0">
                  <a:pos x="172" y="110"/>
                </a:cxn>
                <a:cxn ang="0">
                  <a:pos x="131" y="69"/>
                </a:cxn>
                <a:cxn ang="0">
                  <a:pos x="156" y="25"/>
                </a:cxn>
                <a:cxn ang="0">
                  <a:pos x="144" y="37"/>
                </a:cxn>
                <a:cxn ang="0">
                  <a:pos x="142" y="50"/>
                </a:cxn>
                <a:cxn ang="0">
                  <a:pos x="189" y="97"/>
                </a:cxn>
                <a:cxn ang="0">
                  <a:pos x="203" y="96"/>
                </a:cxn>
                <a:cxn ang="0">
                  <a:pos x="215" y="85"/>
                </a:cxn>
                <a:cxn ang="0">
                  <a:pos x="156" y="25"/>
                </a:cxn>
                <a:cxn ang="0">
                  <a:pos x="155" y="0"/>
                </a:cxn>
                <a:cxn ang="0">
                  <a:pos x="157" y="0"/>
                </a:cxn>
                <a:cxn ang="0">
                  <a:pos x="160" y="1"/>
                </a:cxn>
                <a:cxn ang="0">
                  <a:pos x="164" y="3"/>
                </a:cxn>
                <a:cxn ang="0">
                  <a:pos x="237" y="77"/>
                </a:cxn>
                <a:cxn ang="0">
                  <a:pos x="240" y="80"/>
                </a:cxn>
                <a:cxn ang="0">
                  <a:pos x="241" y="84"/>
                </a:cxn>
                <a:cxn ang="0">
                  <a:pos x="241" y="86"/>
                </a:cxn>
                <a:cxn ang="0">
                  <a:pos x="240" y="89"/>
                </a:cxn>
                <a:cxn ang="0">
                  <a:pos x="237" y="92"/>
                </a:cxn>
                <a:cxn ang="0">
                  <a:pos x="216" y="114"/>
                </a:cxn>
                <a:cxn ang="0">
                  <a:pos x="214" y="115"/>
                </a:cxn>
                <a:cxn ang="0">
                  <a:pos x="211" y="117"/>
                </a:cxn>
                <a:cxn ang="0">
                  <a:pos x="193" y="119"/>
                </a:cxn>
                <a:cxn ang="0">
                  <a:pos x="119" y="193"/>
                </a:cxn>
                <a:cxn ang="0">
                  <a:pos x="117" y="210"/>
                </a:cxn>
                <a:cxn ang="0">
                  <a:pos x="113" y="216"/>
                </a:cxn>
                <a:cxn ang="0">
                  <a:pos x="90" y="240"/>
                </a:cxn>
                <a:cxn ang="0">
                  <a:pos x="87" y="241"/>
                </a:cxn>
                <a:cxn ang="0">
                  <a:pos x="81" y="241"/>
                </a:cxn>
                <a:cxn ang="0">
                  <a:pos x="79" y="240"/>
                </a:cxn>
                <a:cxn ang="0">
                  <a:pos x="3" y="164"/>
                </a:cxn>
                <a:cxn ang="0">
                  <a:pos x="1" y="161"/>
                </a:cxn>
                <a:cxn ang="0">
                  <a:pos x="0" y="157"/>
                </a:cxn>
                <a:cxn ang="0">
                  <a:pos x="0" y="155"/>
                </a:cxn>
                <a:cxn ang="0">
                  <a:pos x="1" y="152"/>
                </a:cxn>
                <a:cxn ang="0">
                  <a:pos x="3" y="149"/>
                </a:cxn>
                <a:cxn ang="0">
                  <a:pos x="25" y="127"/>
                </a:cxn>
                <a:cxn ang="0">
                  <a:pos x="26" y="125"/>
                </a:cxn>
                <a:cxn ang="0">
                  <a:pos x="28" y="124"/>
                </a:cxn>
                <a:cxn ang="0">
                  <a:pos x="30" y="124"/>
                </a:cxn>
                <a:cxn ang="0">
                  <a:pos x="48" y="122"/>
                </a:cxn>
                <a:cxn ang="0">
                  <a:pos x="122" y="48"/>
                </a:cxn>
                <a:cxn ang="0">
                  <a:pos x="124" y="30"/>
                </a:cxn>
                <a:cxn ang="0">
                  <a:pos x="124" y="28"/>
                </a:cxn>
                <a:cxn ang="0">
                  <a:pos x="125" y="26"/>
                </a:cxn>
                <a:cxn ang="0">
                  <a:pos x="127" y="25"/>
                </a:cxn>
                <a:cxn ang="0">
                  <a:pos x="149" y="3"/>
                </a:cxn>
                <a:cxn ang="0">
                  <a:pos x="152" y="1"/>
                </a:cxn>
                <a:cxn ang="0">
                  <a:pos x="155" y="0"/>
                </a:cxn>
              </a:cxnLst>
              <a:rect l="0" t="0" r="r" b="b"/>
              <a:pathLst>
                <a:path w="241" h="241">
                  <a:moveTo>
                    <a:pt x="50" y="142"/>
                  </a:moveTo>
                  <a:lnTo>
                    <a:pt x="36" y="145"/>
                  </a:lnTo>
                  <a:lnTo>
                    <a:pt x="26" y="156"/>
                  </a:lnTo>
                  <a:lnTo>
                    <a:pt x="85" y="215"/>
                  </a:lnTo>
                  <a:lnTo>
                    <a:pt x="96" y="203"/>
                  </a:lnTo>
                  <a:lnTo>
                    <a:pt x="98" y="189"/>
                  </a:lnTo>
                  <a:lnTo>
                    <a:pt x="50" y="142"/>
                  </a:lnTo>
                  <a:close/>
                  <a:moveTo>
                    <a:pt x="131" y="69"/>
                  </a:moveTo>
                  <a:lnTo>
                    <a:pt x="68" y="131"/>
                  </a:lnTo>
                  <a:lnTo>
                    <a:pt x="110" y="171"/>
                  </a:lnTo>
                  <a:lnTo>
                    <a:pt x="172" y="110"/>
                  </a:lnTo>
                  <a:lnTo>
                    <a:pt x="131" y="69"/>
                  </a:lnTo>
                  <a:close/>
                  <a:moveTo>
                    <a:pt x="156" y="25"/>
                  </a:moveTo>
                  <a:lnTo>
                    <a:pt x="144" y="37"/>
                  </a:lnTo>
                  <a:lnTo>
                    <a:pt x="142" y="50"/>
                  </a:lnTo>
                  <a:lnTo>
                    <a:pt x="189" y="97"/>
                  </a:lnTo>
                  <a:lnTo>
                    <a:pt x="203" y="96"/>
                  </a:lnTo>
                  <a:lnTo>
                    <a:pt x="215" y="85"/>
                  </a:lnTo>
                  <a:lnTo>
                    <a:pt x="156" y="25"/>
                  </a:lnTo>
                  <a:close/>
                  <a:moveTo>
                    <a:pt x="155" y="0"/>
                  </a:moveTo>
                  <a:lnTo>
                    <a:pt x="157" y="0"/>
                  </a:lnTo>
                  <a:lnTo>
                    <a:pt x="160" y="1"/>
                  </a:lnTo>
                  <a:lnTo>
                    <a:pt x="164" y="3"/>
                  </a:lnTo>
                  <a:lnTo>
                    <a:pt x="237" y="77"/>
                  </a:lnTo>
                  <a:lnTo>
                    <a:pt x="240" y="80"/>
                  </a:lnTo>
                  <a:lnTo>
                    <a:pt x="241" y="84"/>
                  </a:lnTo>
                  <a:lnTo>
                    <a:pt x="241" y="86"/>
                  </a:lnTo>
                  <a:lnTo>
                    <a:pt x="240" y="89"/>
                  </a:lnTo>
                  <a:lnTo>
                    <a:pt x="237" y="92"/>
                  </a:lnTo>
                  <a:lnTo>
                    <a:pt x="216" y="114"/>
                  </a:lnTo>
                  <a:lnTo>
                    <a:pt x="214" y="115"/>
                  </a:lnTo>
                  <a:lnTo>
                    <a:pt x="211" y="117"/>
                  </a:lnTo>
                  <a:lnTo>
                    <a:pt x="193" y="119"/>
                  </a:lnTo>
                  <a:lnTo>
                    <a:pt x="119" y="193"/>
                  </a:lnTo>
                  <a:lnTo>
                    <a:pt x="117" y="210"/>
                  </a:lnTo>
                  <a:lnTo>
                    <a:pt x="113" y="216"/>
                  </a:lnTo>
                  <a:lnTo>
                    <a:pt x="90" y="240"/>
                  </a:lnTo>
                  <a:lnTo>
                    <a:pt x="87" y="241"/>
                  </a:lnTo>
                  <a:lnTo>
                    <a:pt x="81" y="241"/>
                  </a:lnTo>
                  <a:lnTo>
                    <a:pt x="79" y="240"/>
                  </a:lnTo>
                  <a:lnTo>
                    <a:pt x="3" y="164"/>
                  </a:lnTo>
                  <a:lnTo>
                    <a:pt x="1" y="161"/>
                  </a:lnTo>
                  <a:lnTo>
                    <a:pt x="0" y="157"/>
                  </a:lnTo>
                  <a:lnTo>
                    <a:pt x="0" y="155"/>
                  </a:lnTo>
                  <a:lnTo>
                    <a:pt x="1" y="152"/>
                  </a:lnTo>
                  <a:lnTo>
                    <a:pt x="3" y="149"/>
                  </a:lnTo>
                  <a:lnTo>
                    <a:pt x="25" y="127"/>
                  </a:lnTo>
                  <a:lnTo>
                    <a:pt x="26" y="125"/>
                  </a:lnTo>
                  <a:lnTo>
                    <a:pt x="28" y="124"/>
                  </a:lnTo>
                  <a:lnTo>
                    <a:pt x="30" y="124"/>
                  </a:lnTo>
                  <a:lnTo>
                    <a:pt x="48" y="122"/>
                  </a:lnTo>
                  <a:lnTo>
                    <a:pt x="122" y="48"/>
                  </a:lnTo>
                  <a:lnTo>
                    <a:pt x="124" y="30"/>
                  </a:lnTo>
                  <a:lnTo>
                    <a:pt x="124" y="28"/>
                  </a:lnTo>
                  <a:lnTo>
                    <a:pt x="125" y="26"/>
                  </a:lnTo>
                  <a:lnTo>
                    <a:pt x="127" y="25"/>
                  </a:lnTo>
                  <a:lnTo>
                    <a:pt x="149" y="3"/>
                  </a:lnTo>
                  <a:lnTo>
                    <a:pt x="152" y="1"/>
                  </a:lnTo>
                  <a:lnTo>
                    <a:pt x="15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87086" tIns="43543" rIns="87086" bIns="43543" numCol="1" anchor="t" anchorCtr="0" compatLnSpc="1">
              <a:prstTxWarp prst="textNoShape">
                <a:avLst/>
              </a:prstTxWarp>
            </a:bodyPr>
            <a:lstStyle/>
            <a:p>
              <a:endParaRPr lang="ru-RU" sz="1714"/>
            </a:p>
          </p:txBody>
        </p:sp>
        <p:sp>
          <p:nvSpPr>
            <p:cNvPr id="61" name="Freeform 26">
              <a:extLst>
                <a:ext uri="{FF2B5EF4-FFF2-40B4-BE49-F238E27FC236}">
                  <a16:creationId xmlns="" xmlns:a16="http://schemas.microsoft.com/office/drawing/2014/main" id="{F566989B-2E2A-4909-B64D-C288C57A31B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5701" y="1247775"/>
              <a:ext cx="288925" cy="288925"/>
            </a:xfrm>
            <a:custGeom>
              <a:avLst/>
              <a:gdLst/>
              <a:ahLst/>
              <a:cxnLst>
                <a:cxn ang="0">
                  <a:pos x="43" y="0"/>
                </a:cxn>
                <a:cxn ang="0">
                  <a:pos x="170" y="111"/>
                </a:cxn>
                <a:cxn ang="0">
                  <a:pos x="176" y="119"/>
                </a:cxn>
                <a:cxn ang="0">
                  <a:pos x="180" y="128"/>
                </a:cxn>
                <a:cxn ang="0">
                  <a:pos x="182" y="139"/>
                </a:cxn>
                <a:cxn ang="0">
                  <a:pos x="179" y="154"/>
                </a:cxn>
                <a:cxn ang="0">
                  <a:pos x="171" y="167"/>
                </a:cxn>
                <a:cxn ang="0">
                  <a:pos x="167" y="171"/>
                </a:cxn>
                <a:cxn ang="0">
                  <a:pos x="155" y="179"/>
                </a:cxn>
                <a:cxn ang="0">
                  <a:pos x="140" y="182"/>
                </a:cxn>
                <a:cxn ang="0">
                  <a:pos x="129" y="180"/>
                </a:cxn>
                <a:cxn ang="0">
                  <a:pos x="119" y="176"/>
                </a:cxn>
                <a:cxn ang="0">
                  <a:pos x="111" y="169"/>
                </a:cxn>
                <a:cxn ang="0">
                  <a:pos x="0" y="42"/>
                </a:cxn>
                <a:cxn ang="0">
                  <a:pos x="15" y="27"/>
                </a:cxn>
                <a:cxn ang="0">
                  <a:pos x="127" y="155"/>
                </a:cxn>
                <a:cxn ang="0">
                  <a:pos x="132" y="159"/>
                </a:cxn>
                <a:cxn ang="0">
                  <a:pos x="140" y="161"/>
                </a:cxn>
                <a:cxn ang="0">
                  <a:pos x="146" y="160"/>
                </a:cxn>
                <a:cxn ang="0">
                  <a:pos x="153" y="156"/>
                </a:cxn>
                <a:cxn ang="0">
                  <a:pos x="156" y="152"/>
                </a:cxn>
                <a:cxn ang="0">
                  <a:pos x="160" y="146"/>
                </a:cxn>
                <a:cxn ang="0">
                  <a:pos x="161" y="143"/>
                </a:cxn>
                <a:cxn ang="0">
                  <a:pos x="161" y="139"/>
                </a:cxn>
                <a:cxn ang="0">
                  <a:pos x="159" y="130"/>
                </a:cxn>
                <a:cxn ang="0">
                  <a:pos x="156" y="127"/>
                </a:cxn>
                <a:cxn ang="0">
                  <a:pos x="28" y="15"/>
                </a:cxn>
                <a:cxn ang="0">
                  <a:pos x="43" y="0"/>
                </a:cxn>
              </a:cxnLst>
              <a:rect l="0" t="0" r="r" b="b"/>
              <a:pathLst>
                <a:path w="182" h="182">
                  <a:moveTo>
                    <a:pt x="43" y="0"/>
                  </a:moveTo>
                  <a:lnTo>
                    <a:pt x="170" y="111"/>
                  </a:lnTo>
                  <a:lnTo>
                    <a:pt x="176" y="119"/>
                  </a:lnTo>
                  <a:lnTo>
                    <a:pt x="180" y="128"/>
                  </a:lnTo>
                  <a:lnTo>
                    <a:pt x="182" y="139"/>
                  </a:lnTo>
                  <a:lnTo>
                    <a:pt x="179" y="154"/>
                  </a:lnTo>
                  <a:lnTo>
                    <a:pt x="171" y="167"/>
                  </a:lnTo>
                  <a:lnTo>
                    <a:pt x="167" y="171"/>
                  </a:lnTo>
                  <a:lnTo>
                    <a:pt x="155" y="179"/>
                  </a:lnTo>
                  <a:lnTo>
                    <a:pt x="140" y="182"/>
                  </a:lnTo>
                  <a:lnTo>
                    <a:pt x="129" y="180"/>
                  </a:lnTo>
                  <a:lnTo>
                    <a:pt x="119" y="176"/>
                  </a:lnTo>
                  <a:lnTo>
                    <a:pt x="111" y="169"/>
                  </a:lnTo>
                  <a:lnTo>
                    <a:pt x="0" y="42"/>
                  </a:lnTo>
                  <a:lnTo>
                    <a:pt x="15" y="27"/>
                  </a:lnTo>
                  <a:lnTo>
                    <a:pt x="127" y="155"/>
                  </a:lnTo>
                  <a:lnTo>
                    <a:pt x="132" y="159"/>
                  </a:lnTo>
                  <a:lnTo>
                    <a:pt x="140" y="161"/>
                  </a:lnTo>
                  <a:lnTo>
                    <a:pt x="146" y="160"/>
                  </a:lnTo>
                  <a:lnTo>
                    <a:pt x="153" y="156"/>
                  </a:lnTo>
                  <a:lnTo>
                    <a:pt x="156" y="152"/>
                  </a:lnTo>
                  <a:lnTo>
                    <a:pt x="160" y="146"/>
                  </a:lnTo>
                  <a:lnTo>
                    <a:pt x="161" y="143"/>
                  </a:lnTo>
                  <a:lnTo>
                    <a:pt x="161" y="139"/>
                  </a:lnTo>
                  <a:lnTo>
                    <a:pt x="159" y="130"/>
                  </a:lnTo>
                  <a:lnTo>
                    <a:pt x="156" y="127"/>
                  </a:lnTo>
                  <a:lnTo>
                    <a:pt x="28" y="15"/>
                  </a:lnTo>
                  <a:lnTo>
                    <a:pt x="4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87086" tIns="43543" rIns="87086" bIns="43543" numCol="1" anchor="t" anchorCtr="0" compatLnSpc="1">
              <a:prstTxWarp prst="textNoShape">
                <a:avLst/>
              </a:prstTxWarp>
            </a:bodyPr>
            <a:lstStyle/>
            <a:p>
              <a:endParaRPr lang="ru-RU" sz="1714"/>
            </a:p>
          </p:txBody>
        </p:sp>
        <p:sp>
          <p:nvSpPr>
            <p:cNvPr id="62" name="Freeform 27">
              <a:extLst>
                <a:ext uri="{FF2B5EF4-FFF2-40B4-BE49-F238E27FC236}">
                  <a16:creationId xmlns="" xmlns:a16="http://schemas.microsoft.com/office/drawing/2014/main" id="{02C3B89B-86D8-4B66-9217-792FE20E28CD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6301" y="1501775"/>
              <a:ext cx="254000" cy="68263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152" y="0"/>
                </a:cxn>
                <a:cxn ang="0">
                  <a:pos x="155" y="2"/>
                </a:cxn>
                <a:cxn ang="0">
                  <a:pos x="157" y="4"/>
                </a:cxn>
                <a:cxn ang="0">
                  <a:pos x="160" y="7"/>
                </a:cxn>
                <a:cxn ang="0">
                  <a:pos x="160" y="43"/>
                </a:cxn>
                <a:cxn ang="0">
                  <a:pos x="139" y="43"/>
                </a:cxn>
                <a:cxn ang="0">
                  <a:pos x="139" y="20"/>
                </a:cxn>
                <a:cxn ang="0">
                  <a:pos x="21" y="20"/>
                </a:cxn>
                <a:cxn ang="0">
                  <a:pos x="21" y="43"/>
                </a:cxn>
                <a:cxn ang="0">
                  <a:pos x="0" y="43"/>
                </a:cxn>
                <a:cxn ang="0">
                  <a:pos x="0" y="7"/>
                </a:cxn>
                <a:cxn ang="0">
                  <a:pos x="2" y="4"/>
                </a:cxn>
                <a:cxn ang="0">
                  <a:pos x="7" y="0"/>
                </a:cxn>
              </a:cxnLst>
              <a:rect l="0" t="0" r="r" b="b"/>
              <a:pathLst>
                <a:path w="160" h="43">
                  <a:moveTo>
                    <a:pt x="7" y="0"/>
                  </a:moveTo>
                  <a:lnTo>
                    <a:pt x="152" y="0"/>
                  </a:lnTo>
                  <a:lnTo>
                    <a:pt x="155" y="2"/>
                  </a:lnTo>
                  <a:lnTo>
                    <a:pt x="157" y="4"/>
                  </a:lnTo>
                  <a:lnTo>
                    <a:pt x="160" y="7"/>
                  </a:lnTo>
                  <a:lnTo>
                    <a:pt x="160" y="43"/>
                  </a:lnTo>
                  <a:lnTo>
                    <a:pt x="139" y="43"/>
                  </a:lnTo>
                  <a:lnTo>
                    <a:pt x="139" y="20"/>
                  </a:lnTo>
                  <a:lnTo>
                    <a:pt x="21" y="20"/>
                  </a:lnTo>
                  <a:lnTo>
                    <a:pt x="21" y="43"/>
                  </a:lnTo>
                  <a:lnTo>
                    <a:pt x="0" y="43"/>
                  </a:lnTo>
                  <a:lnTo>
                    <a:pt x="0" y="7"/>
                  </a:lnTo>
                  <a:lnTo>
                    <a:pt x="2" y="4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87086" tIns="43543" rIns="87086" bIns="43543" numCol="1" anchor="t" anchorCtr="0" compatLnSpc="1">
              <a:prstTxWarp prst="textNoShape">
                <a:avLst/>
              </a:prstTxWarp>
            </a:bodyPr>
            <a:lstStyle/>
            <a:p>
              <a:endParaRPr lang="ru-RU" sz="1714"/>
            </a:p>
          </p:txBody>
        </p:sp>
      </p:grpSp>
      <p:grpSp>
        <p:nvGrpSpPr>
          <p:cNvPr id="63" name="Группа 688">
            <a:extLst>
              <a:ext uri="{FF2B5EF4-FFF2-40B4-BE49-F238E27FC236}">
                <a16:creationId xmlns="" xmlns:a16="http://schemas.microsoft.com/office/drawing/2014/main" id="{D46777E1-EA3C-4AC8-AA49-9528B7A08DE3}"/>
              </a:ext>
            </a:extLst>
          </p:cNvPr>
          <p:cNvGrpSpPr/>
          <p:nvPr/>
        </p:nvGrpSpPr>
        <p:grpSpPr>
          <a:xfrm>
            <a:off x="11270169" y="5659560"/>
            <a:ext cx="307739" cy="300003"/>
            <a:chOff x="3546301" y="1016000"/>
            <a:chExt cx="568325" cy="554038"/>
          </a:xfrm>
          <a:solidFill>
            <a:schemeClr val="bg1">
              <a:lumMod val="65000"/>
            </a:schemeClr>
          </a:solidFill>
        </p:grpSpPr>
        <p:sp>
          <p:nvSpPr>
            <p:cNvPr id="64" name="Freeform 24">
              <a:extLst>
                <a:ext uri="{FF2B5EF4-FFF2-40B4-BE49-F238E27FC236}">
                  <a16:creationId xmlns="" xmlns:a16="http://schemas.microsoft.com/office/drawing/2014/main" id="{270B5E6E-BF4D-4804-A21C-48B781934FBC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6938" y="1439863"/>
              <a:ext cx="212725" cy="34925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126" y="0"/>
                </a:cxn>
                <a:cxn ang="0">
                  <a:pos x="128" y="3"/>
                </a:cxn>
                <a:cxn ang="0">
                  <a:pos x="132" y="5"/>
                </a:cxn>
                <a:cxn ang="0">
                  <a:pos x="134" y="11"/>
                </a:cxn>
                <a:cxn ang="0">
                  <a:pos x="133" y="15"/>
                </a:cxn>
                <a:cxn ang="0">
                  <a:pos x="131" y="19"/>
                </a:cxn>
                <a:cxn ang="0">
                  <a:pos x="127" y="21"/>
                </a:cxn>
                <a:cxn ang="0">
                  <a:pos x="123" y="22"/>
                </a:cxn>
                <a:cxn ang="0">
                  <a:pos x="10" y="22"/>
                </a:cxn>
                <a:cxn ang="0">
                  <a:pos x="7" y="21"/>
                </a:cxn>
                <a:cxn ang="0">
                  <a:pos x="4" y="20"/>
                </a:cxn>
                <a:cxn ang="0">
                  <a:pos x="2" y="18"/>
                </a:cxn>
                <a:cxn ang="0">
                  <a:pos x="0" y="14"/>
                </a:cxn>
                <a:cxn ang="0">
                  <a:pos x="0" y="8"/>
                </a:cxn>
                <a:cxn ang="0">
                  <a:pos x="2" y="5"/>
                </a:cxn>
                <a:cxn ang="0">
                  <a:pos x="7" y="0"/>
                </a:cxn>
              </a:cxnLst>
              <a:rect l="0" t="0" r="r" b="b"/>
              <a:pathLst>
                <a:path w="134" h="22">
                  <a:moveTo>
                    <a:pt x="7" y="0"/>
                  </a:moveTo>
                  <a:lnTo>
                    <a:pt x="126" y="0"/>
                  </a:lnTo>
                  <a:lnTo>
                    <a:pt x="128" y="3"/>
                  </a:lnTo>
                  <a:lnTo>
                    <a:pt x="132" y="5"/>
                  </a:lnTo>
                  <a:lnTo>
                    <a:pt x="134" y="11"/>
                  </a:lnTo>
                  <a:lnTo>
                    <a:pt x="133" y="15"/>
                  </a:lnTo>
                  <a:lnTo>
                    <a:pt x="131" y="19"/>
                  </a:lnTo>
                  <a:lnTo>
                    <a:pt x="127" y="21"/>
                  </a:lnTo>
                  <a:lnTo>
                    <a:pt x="123" y="22"/>
                  </a:lnTo>
                  <a:lnTo>
                    <a:pt x="10" y="22"/>
                  </a:lnTo>
                  <a:lnTo>
                    <a:pt x="7" y="21"/>
                  </a:lnTo>
                  <a:lnTo>
                    <a:pt x="4" y="20"/>
                  </a:lnTo>
                  <a:lnTo>
                    <a:pt x="2" y="18"/>
                  </a:lnTo>
                  <a:lnTo>
                    <a:pt x="0" y="14"/>
                  </a:lnTo>
                  <a:lnTo>
                    <a:pt x="0" y="8"/>
                  </a:lnTo>
                  <a:lnTo>
                    <a:pt x="2" y="5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87086" tIns="43543" rIns="87086" bIns="43543" numCol="1" anchor="t" anchorCtr="0" compatLnSpc="1">
              <a:prstTxWarp prst="textNoShape">
                <a:avLst/>
              </a:prstTxWarp>
            </a:bodyPr>
            <a:lstStyle/>
            <a:p>
              <a:endParaRPr lang="ru-RU" sz="1714"/>
            </a:p>
          </p:txBody>
        </p:sp>
        <p:sp>
          <p:nvSpPr>
            <p:cNvPr id="65" name="Freeform 25">
              <a:extLst>
                <a:ext uri="{FF2B5EF4-FFF2-40B4-BE49-F238E27FC236}">
                  <a16:creationId xmlns="" xmlns:a16="http://schemas.microsoft.com/office/drawing/2014/main" id="{70BE994D-7DBE-4C07-8AC8-86B1BFA4596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90751" y="1016000"/>
              <a:ext cx="382588" cy="382588"/>
            </a:xfrm>
            <a:custGeom>
              <a:avLst/>
              <a:gdLst/>
              <a:ahLst/>
              <a:cxnLst>
                <a:cxn ang="0">
                  <a:pos x="50" y="142"/>
                </a:cxn>
                <a:cxn ang="0">
                  <a:pos x="36" y="145"/>
                </a:cxn>
                <a:cxn ang="0">
                  <a:pos x="26" y="156"/>
                </a:cxn>
                <a:cxn ang="0">
                  <a:pos x="85" y="215"/>
                </a:cxn>
                <a:cxn ang="0">
                  <a:pos x="96" y="203"/>
                </a:cxn>
                <a:cxn ang="0">
                  <a:pos x="98" y="189"/>
                </a:cxn>
                <a:cxn ang="0">
                  <a:pos x="50" y="142"/>
                </a:cxn>
                <a:cxn ang="0">
                  <a:pos x="131" y="69"/>
                </a:cxn>
                <a:cxn ang="0">
                  <a:pos x="68" y="131"/>
                </a:cxn>
                <a:cxn ang="0">
                  <a:pos x="110" y="171"/>
                </a:cxn>
                <a:cxn ang="0">
                  <a:pos x="172" y="110"/>
                </a:cxn>
                <a:cxn ang="0">
                  <a:pos x="131" y="69"/>
                </a:cxn>
                <a:cxn ang="0">
                  <a:pos x="156" y="25"/>
                </a:cxn>
                <a:cxn ang="0">
                  <a:pos x="144" y="37"/>
                </a:cxn>
                <a:cxn ang="0">
                  <a:pos x="142" y="50"/>
                </a:cxn>
                <a:cxn ang="0">
                  <a:pos x="189" y="97"/>
                </a:cxn>
                <a:cxn ang="0">
                  <a:pos x="203" y="96"/>
                </a:cxn>
                <a:cxn ang="0">
                  <a:pos x="215" y="85"/>
                </a:cxn>
                <a:cxn ang="0">
                  <a:pos x="156" y="25"/>
                </a:cxn>
                <a:cxn ang="0">
                  <a:pos x="155" y="0"/>
                </a:cxn>
                <a:cxn ang="0">
                  <a:pos x="157" y="0"/>
                </a:cxn>
                <a:cxn ang="0">
                  <a:pos x="160" y="1"/>
                </a:cxn>
                <a:cxn ang="0">
                  <a:pos x="164" y="3"/>
                </a:cxn>
                <a:cxn ang="0">
                  <a:pos x="237" y="77"/>
                </a:cxn>
                <a:cxn ang="0">
                  <a:pos x="240" y="80"/>
                </a:cxn>
                <a:cxn ang="0">
                  <a:pos x="241" y="84"/>
                </a:cxn>
                <a:cxn ang="0">
                  <a:pos x="241" y="86"/>
                </a:cxn>
                <a:cxn ang="0">
                  <a:pos x="240" y="89"/>
                </a:cxn>
                <a:cxn ang="0">
                  <a:pos x="237" y="92"/>
                </a:cxn>
                <a:cxn ang="0">
                  <a:pos x="216" y="114"/>
                </a:cxn>
                <a:cxn ang="0">
                  <a:pos x="214" y="115"/>
                </a:cxn>
                <a:cxn ang="0">
                  <a:pos x="211" y="117"/>
                </a:cxn>
                <a:cxn ang="0">
                  <a:pos x="193" y="119"/>
                </a:cxn>
                <a:cxn ang="0">
                  <a:pos x="119" y="193"/>
                </a:cxn>
                <a:cxn ang="0">
                  <a:pos x="117" y="210"/>
                </a:cxn>
                <a:cxn ang="0">
                  <a:pos x="113" y="216"/>
                </a:cxn>
                <a:cxn ang="0">
                  <a:pos x="90" y="240"/>
                </a:cxn>
                <a:cxn ang="0">
                  <a:pos x="87" y="241"/>
                </a:cxn>
                <a:cxn ang="0">
                  <a:pos x="81" y="241"/>
                </a:cxn>
                <a:cxn ang="0">
                  <a:pos x="79" y="240"/>
                </a:cxn>
                <a:cxn ang="0">
                  <a:pos x="3" y="164"/>
                </a:cxn>
                <a:cxn ang="0">
                  <a:pos x="1" y="161"/>
                </a:cxn>
                <a:cxn ang="0">
                  <a:pos x="0" y="157"/>
                </a:cxn>
                <a:cxn ang="0">
                  <a:pos x="0" y="155"/>
                </a:cxn>
                <a:cxn ang="0">
                  <a:pos x="1" y="152"/>
                </a:cxn>
                <a:cxn ang="0">
                  <a:pos x="3" y="149"/>
                </a:cxn>
                <a:cxn ang="0">
                  <a:pos x="25" y="127"/>
                </a:cxn>
                <a:cxn ang="0">
                  <a:pos x="26" y="125"/>
                </a:cxn>
                <a:cxn ang="0">
                  <a:pos x="28" y="124"/>
                </a:cxn>
                <a:cxn ang="0">
                  <a:pos x="30" y="124"/>
                </a:cxn>
                <a:cxn ang="0">
                  <a:pos x="48" y="122"/>
                </a:cxn>
                <a:cxn ang="0">
                  <a:pos x="122" y="48"/>
                </a:cxn>
                <a:cxn ang="0">
                  <a:pos x="124" y="30"/>
                </a:cxn>
                <a:cxn ang="0">
                  <a:pos x="124" y="28"/>
                </a:cxn>
                <a:cxn ang="0">
                  <a:pos x="125" y="26"/>
                </a:cxn>
                <a:cxn ang="0">
                  <a:pos x="127" y="25"/>
                </a:cxn>
                <a:cxn ang="0">
                  <a:pos x="149" y="3"/>
                </a:cxn>
                <a:cxn ang="0">
                  <a:pos x="152" y="1"/>
                </a:cxn>
                <a:cxn ang="0">
                  <a:pos x="155" y="0"/>
                </a:cxn>
              </a:cxnLst>
              <a:rect l="0" t="0" r="r" b="b"/>
              <a:pathLst>
                <a:path w="241" h="241">
                  <a:moveTo>
                    <a:pt x="50" y="142"/>
                  </a:moveTo>
                  <a:lnTo>
                    <a:pt x="36" y="145"/>
                  </a:lnTo>
                  <a:lnTo>
                    <a:pt x="26" y="156"/>
                  </a:lnTo>
                  <a:lnTo>
                    <a:pt x="85" y="215"/>
                  </a:lnTo>
                  <a:lnTo>
                    <a:pt x="96" y="203"/>
                  </a:lnTo>
                  <a:lnTo>
                    <a:pt x="98" y="189"/>
                  </a:lnTo>
                  <a:lnTo>
                    <a:pt x="50" y="142"/>
                  </a:lnTo>
                  <a:close/>
                  <a:moveTo>
                    <a:pt x="131" y="69"/>
                  </a:moveTo>
                  <a:lnTo>
                    <a:pt x="68" y="131"/>
                  </a:lnTo>
                  <a:lnTo>
                    <a:pt x="110" y="171"/>
                  </a:lnTo>
                  <a:lnTo>
                    <a:pt x="172" y="110"/>
                  </a:lnTo>
                  <a:lnTo>
                    <a:pt x="131" y="69"/>
                  </a:lnTo>
                  <a:close/>
                  <a:moveTo>
                    <a:pt x="156" y="25"/>
                  </a:moveTo>
                  <a:lnTo>
                    <a:pt x="144" y="37"/>
                  </a:lnTo>
                  <a:lnTo>
                    <a:pt x="142" y="50"/>
                  </a:lnTo>
                  <a:lnTo>
                    <a:pt x="189" y="97"/>
                  </a:lnTo>
                  <a:lnTo>
                    <a:pt x="203" y="96"/>
                  </a:lnTo>
                  <a:lnTo>
                    <a:pt x="215" y="85"/>
                  </a:lnTo>
                  <a:lnTo>
                    <a:pt x="156" y="25"/>
                  </a:lnTo>
                  <a:close/>
                  <a:moveTo>
                    <a:pt x="155" y="0"/>
                  </a:moveTo>
                  <a:lnTo>
                    <a:pt x="157" y="0"/>
                  </a:lnTo>
                  <a:lnTo>
                    <a:pt x="160" y="1"/>
                  </a:lnTo>
                  <a:lnTo>
                    <a:pt x="164" y="3"/>
                  </a:lnTo>
                  <a:lnTo>
                    <a:pt x="237" y="77"/>
                  </a:lnTo>
                  <a:lnTo>
                    <a:pt x="240" y="80"/>
                  </a:lnTo>
                  <a:lnTo>
                    <a:pt x="241" y="84"/>
                  </a:lnTo>
                  <a:lnTo>
                    <a:pt x="241" y="86"/>
                  </a:lnTo>
                  <a:lnTo>
                    <a:pt x="240" y="89"/>
                  </a:lnTo>
                  <a:lnTo>
                    <a:pt x="237" y="92"/>
                  </a:lnTo>
                  <a:lnTo>
                    <a:pt x="216" y="114"/>
                  </a:lnTo>
                  <a:lnTo>
                    <a:pt x="214" y="115"/>
                  </a:lnTo>
                  <a:lnTo>
                    <a:pt x="211" y="117"/>
                  </a:lnTo>
                  <a:lnTo>
                    <a:pt x="193" y="119"/>
                  </a:lnTo>
                  <a:lnTo>
                    <a:pt x="119" y="193"/>
                  </a:lnTo>
                  <a:lnTo>
                    <a:pt x="117" y="210"/>
                  </a:lnTo>
                  <a:lnTo>
                    <a:pt x="113" y="216"/>
                  </a:lnTo>
                  <a:lnTo>
                    <a:pt x="90" y="240"/>
                  </a:lnTo>
                  <a:lnTo>
                    <a:pt x="87" y="241"/>
                  </a:lnTo>
                  <a:lnTo>
                    <a:pt x="81" y="241"/>
                  </a:lnTo>
                  <a:lnTo>
                    <a:pt x="79" y="240"/>
                  </a:lnTo>
                  <a:lnTo>
                    <a:pt x="3" y="164"/>
                  </a:lnTo>
                  <a:lnTo>
                    <a:pt x="1" y="161"/>
                  </a:lnTo>
                  <a:lnTo>
                    <a:pt x="0" y="157"/>
                  </a:lnTo>
                  <a:lnTo>
                    <a:pt x="0" y="155"/>
                  </a:lnTo>
                  <a:lnTo>
                    <a:pt x="1" y="152"/>
                  </a:lnTo>
                  <a:lnTo>
                    <a:pt x="3" y="149"/>
                  </a:lnTo>
                  <a:lnTo>
                    <a:pt x="25" y="127"/>
                  </a:lnTo>
                  <a:lnTo>
                    <a:pt x="26" y="125"/>
                  </a:lnTo>
                  <a:lnTo>
                    <a:pt x="28" y="124"/>
                  </a:lnTo>
                  <a:lnTo>
                    <a:pt x="30" y="124"/>
                  </a:lnTo>
                  <a:lnTo>
                    <a:pt x="48" y="122"/>
                  </a:lnTo>
                  <a:lnTo>
                    <a:pt x="122" y="48"/>
                  </a:lnTo>
                  <a:lnTo>
                    <a:pt x="124" y="30"/>
                  </a:lnTo>
                  <a:lnTo>
                    <a:pt x="124" y="28"/>
                  </a:lnTo>
                  <a:lnTo>
                    <a:pt x="125" y="26"/>
                  </a:lnTo>
                  <a:lnTo>
                    <a:pt x="127" y="25"/>
                  </a:lnTo>
                  <a:lnTo>
                    <a:pt x="149" y="3"/>
                  </a:lnTo>
                  <a:lnTo>
                    <a:pt x="152" y="1"/>
                  </a:lnTo>
                  <a:lnTo>
                    <a:pt x="15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87086" tIns="43543" rIns="87086" bIns="43543" numCol="1" anchor="t" anchorCtr="0" compatLnSpc="1">
              <a:prstTxWarp prst="textNoShape">
                <a:avLst/>
              </a:prstTxWarp>
            </a:bodyPr>
            <a:lstStyle/>
            <a:p>
              <a:endParaRPr lang="ru-RU" sz="1714"/>
            </a:p>
          </p:txBody>
        </p:sp>
        <p:sp>
          <p:nvSpPr>
            <p:cNvPr id="66" name="Freeform 26">
              <a:extLst>
                <a:ext uri="{FF2B5EF4-FFF2-40B4-BE49-F238E27FC236}">
                  <a16:creationId xmlns="" xmlns:a16="http://schemas.microsoft.com/office/drawing/2014/main" id="{04A0E967-B437-49F4-846E-B73236C52D94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5701" y="1247775"/>
              <a:ext cx="288925" cy="288925"/>
            </a:xfrm>
            <a:custGeom>
              <a:avLst/>
              <a:gdLst/>
              <a:ahLst/>
              <a:cxnLst>
                <a:cxn ang="0">
                  <a:pos x="43" y="0"/>
                </a:cxn>
                <a:cxn ang="0">
                  <a:pos x="170" y="111"/>
                </a:cxn>
                <a:cxn ang="0">
                  <a:pos x="176" y="119"/>
                </a:cxn>
                <a:cxn ang="0">
                  <a:pos x="180" y="128"/>
                </a:cxn>
                <a:cxn ang="0">
                  <a:pos x="182" y="139"/>
                </a:cxn>
                <a:cxn ang="0">
                  <a:pos x="179" y="154"/>
                </a:cxn>
                <a:cxn ang="0">
                  <a:pos x="171" y="167"/>
                </a:cxn>
                <a:cxn ang="0">
                  <a:pos x="167" y="171"/>
                </a:cxn>
                <a:cxn ang="0">
                  <a:pos x="155" y="179"/>
                </a:cxn>
                <a:cxn ang="0">
                  <a:pos x="140" y="182"/>
                </a:cxn>
                <a:cxn ang="0">
                  <a:pos x="129" y="180"/>
                </a:cxn>
                <a:cxn ang="0">
                  <a:pos x="119" y="176"/>
                </a:cxn>
                <a:cxn ang="0">
                  <a:pos x="111" y="169"/>
                </a:cxn>
                <a:cxn ang="0">
                  <a:pos x="0" y="42"/>
                </a:cxn>
                <a:cxn ang="0">
                  <a:pos x="15" y="27"/>
                </a:cxn>
                <a:cxn ang="0">
                  <a:pos x="127" y="155"/>
                </a:cxn>
                <a:cxn ang="0">
                  <a:pos x="132" y="159"/>
                </a:cxn>
                <a:cxn ang="0">
                  <a:pos x="140" y="161"/>
                </a:cxn>
                <a:cxn ang="0">
                  <a:pos x="146" y="160"/>
                </a:cxn>
                <a:cxn ang="0">
                  <a:pos x="153" y="156"/>
                </a:cxn>
                <a:cxn ang="0">
                  <a:pos x="156" y="152"/>
                </a:cxn>
                <a:cxn ang="0">
                  <a:pos x="160" y="146"/>
                </a:cxn>
                <a:cxn ang="0">
                  <a:pos x="161" y="143"/>
                </a:cxn>
                <a:cxn ang="0">
                  <a:pos x="161" y="139"/>
                </a:cxn>
                <a:cxn ang="0">
                  <a:pos x="159" y="130"/>
                </a:cxn>
                <a:cxn ang="0">
                  <a:pos x="156" y="127"/>
                </a:cxn>
                <a:cxn ang="0">
                  <a:pos x="28" y="15"/>
                </a:cxn>
                <a:cxn ang="0">
                  <a:pos x="43" y="0"/>
                </a:cxn>
              </a:cxnLst>
              <a:rect l="0" t="0" r="r" b="b"/>
              <a:pathLst>
                <a:path w="182" h="182">
                  <a:moveTo>
                    <a:pt x="43" y="0"/>
                  </a:moveTo>
                  <a:lnTo>
                    <a:pt x="170" y="111"/>
                  </a:lnTo>
                  <a:lnTo>
                    <a:pt x="176" y="119"/>
                  </a:lnTo>
                  <a:lnTo>
                    <a:pt x="180" y="128"/>
                  </a:lnTo>
                  <a:lnTo>
                    <a:pt x="182" y="139"/>
                  </a:lnTo>
                  <a:lnTo>
                    <a:pt x="179" y="154"/>
                  </a:lnTo>
                  <a:lnTo>
                    <a:pt x="171" y="167"/>
                  </a:lnTo>
                  <a:lnTo>
                    <a:pt x="167" y="171"/>
                  </a:lnTo>
                  <a:lnTo>
                    <a:pt x="155" y="179"/>
                  </a:lnTo>
                  <a:lnTo>
                    <a:pt x="140" y="182"/>
                  </a:lnTo>
                  <a:lnTo>
                    <a:pt x="129" y="180"/>
                  </a:lnTo>
                  <a:lnTo>
                    <a:pt x="119" y="176"/>
                  </a:lnTo>
                  <a:lnTo>
                    <a:pt x="111" y="169"/>
                  </a:lnTo>
                  <a:lnTo>
                    <a:pt x="0" y="42"/>
                  </a:lnTo>
                  <a:lnTo>
                    <a:pt x="15" y="27"/>
                  </a:lnTo>
                  <a:lnTo>
                    <a:pt x="127" y="155"/>
                  </a:lnTo>
                  <a:lnTo>
                    <a:pt x="132" y="159"/>
                  </a:lnTo>
                  <a:lnTo>
                    <a:pt x="140" y="161"/>
                  </a:lnTo>
                  <a:lnTo>
                    <a:pt x="146" y="160"/>
                  </a:lnTo>
                  <a:lnTo>
                    <a:pt x="153" y="156"/>
                  </a:lnTo>
                  <a:lnTo>
                    <a:pt x="156" y="152"/>
                  </a:lnTo>
                  <a:lnTo>
                    <a:pt x="160" y="146"/>
                  </a:lnTo>
                  <a:lnTo>
                    <a:pt x="161" y="143"/>
                  </a:lnTo>
                  <a:lnTo>
                    <a:pt x="161" y="139"/>
                  </a:lnTo>
                  <a:lnTo>
                    <a:pt x="159" y="130"/>
                  </a:lnTo>
                  <a:lnTo>
                    <a:pt x="156" y="127"/>
                  </a:lnTo>
                  <a:lnTo>
                    <a:pt x="28" y="15"/>
                  </a:lnTo>
                  <a:lnTo>
                    <a:pt x="4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87086" tIns="43543" rIns="87086" bIns="43543" numCol="1" anchor="t" anchorCtr="0" compatLnSpc="1">
              <a:prstTxWarp prst="textNoShape">
                <a:avLst/>
              </a:prstTxWarp>
            </a:bodyPr>
            <a:lstStyle/>
            <a:p>
              <a:endParaRPr lang="ru-RU" sz="1714"/>
            </a:p>
          </p:txBody>
        </p:sp>
        <p:sp>
          <p:nvSpPr>
            <p:cNvPr id="67" name="Freeform 27">
              <a:extLst>
                <a:ext uri="{FF2B5EF4-FFF2-40B4-BE49-F238E27FC236}">
                  <a16:creationId xmlns="" xmlns:a16="http://schemas.microsoft.com/office/drawing/2014/main" id="{054B6232-2956-46F1-BC36-8B3BB1DA2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6301" y="1501775"/>
              <a:ext cx="254000" cy="68263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152" y="0"/>
                </a:cxn>
                <a:cxn ang="0">
                  <a:pos x="155" y="2"/>
                </a:cxn>
                <a:cxn ang="0">
                  <a:pos x="157" y="4"/>
                </a:cxn>
                <a:cxn ang="0">
                  <a:pos x="160" y="7"/>
                </a:cxn>
                <a:cxn ang="0">
                  <a:pos x="160" y="43"/>
                </a:cxn>
                <a:cxn ang="0">
                  <a:pos x="139" y="43"/>
                </a:cxn>
                <a:cxn ang="0">
                  <a:pos x="139" y="20"/>
                </a:cxn>
                <a:cxn ang="0">
                  <a:pos x="21" y="20"/>
                </a:cxn>
                <a:cxn ang="0">
                  <a:pos x="21" y="43"/>
                </a:cxn>
                <a:cxn ang="0">
                  <a:pos x="0" y="43"/>
                </a:cxn>
                <a:cxn ang="0">
                  <a:pos x="0" y="7"/>
                </a:cxn>
                <a:cxn ang="0">
                  <a:pos x="2" y="4"/>
                </a:cxn>
                <a:cxn ang="0">
                  <a:pos x="7" y="0"/>
                </a:cxn>
              </a:cxnLst>
              <a:rect l="0" t="0" r="r" b="b"/>
              <a:pathLst>
                <a:path w="160" h="43">
                  <a:moveTo>
                    <a:pt x="7" y="0"/>
                  </a:moveTo>
                  <a:lnTo>
                    <a:pt x="152" y="0"/>
                  </a:lnTo>
                  <a:lnTo>
                    <a:pt x="155" y="2"/>
                  </a:lnTo>
                  <a:lnTo>
                    <a:pt x="157" y="4"/>
                  </a:lnTo>
                  <a:lnTo>
                    <a:pt x="160" y="7"/>
                  </a:lnTo>
                  <a:lnTo>
                    <a:pt x="160" y="43"/>
                  </a:lnTo>
                  <a:lnTo>
                    <a:pt x="139" y="43"/>
                  </a:lnTo>
                  <a:lnTo>
                    <a:pt x="139" y="20"/>
                  </a:lnTo>
                  <a:lnTo>
                    <a:pt x="21" y="20"/>
                  </a:lnTo>
                  <a:lnTo>
                    <a:pt x="21" y="43"/>
                  </a:lnTo>
                  <a:lnTo>
                    <a:pt x="0" y="43"/>
                  </a:lnTo>
                  <a:lnTo>
                    <a:pt x="0" y="7"/>
                  </a:lnTo>
                  <a:lnTo>
                    <a:pt x="2" y="4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87086" tIns="43543" rIns="87086" bIns="43543" numCol="1" anchor="t" anchorCtr="0" compatLnSpc="1">
              <a:prstTxWarp prst="textNoShape">
                <a:avLst/>
              </a:prstTxWarp>
            </a:bodyPr>
            <a:lstStyle/>
            <a:p>
              <a:endParaRPr lang="ru-RU" sz="1714"/>
            </a:p>
          </p:txBody>
        </p:sp>
      </p:grpSp>
    </p:spTree>
    <p:extLst>
      <p:ext uri="{BB962C8B-B14F-4D97-AF65-F5344CB8AC3E}">
        <p14:creationId xmlns:p14="http://schemas.microsoft.com/office/powerpoint/2010/main" val="7510885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Скругленный прямоугольник 15"/>
          <p:cNvSpPr/>
          <p:nvPr/>
        </p:nvSpPr>
        <p:spPr>
          <a:xfrm>
            <a:off x="886439" y="1198962"/>
            <a:ext cx="1902092" cy="37149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ИСПОЛНИТЕЛЬ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038622" y="1188005"/>
            <a:ext cx="4630447" cy="38245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СУТЬ МЕРОПРИЯТИЯ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7934178" y="1188005"/>
            <a:ext cx="3789192" cy="382452"/>
          </a:xfrm>
          <a:prstGeom prst="rect">
            <a:avLst/>
          </a:prstGeom>
          <a:solidFill>
            <a:srgbClr val="F0D0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СРОКИ</a:t>
            </a: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3038622" y="3674407"/>
            <a:ext cx="4630447" cy="70171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ДОВЕДЕНИЕ ИНФОРМАЦИИ О ПРЕДЕЛЬНЫХ ОБЪЕМАХ  ДО МЕДИЦИНСКИХ ОРГАНИЗАЦИЙ</a:t>
            </a: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3032387" y="4623396"/>
            <a:ext cx="4636681" cy="7135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ЗАКЛЮЧЕНИЕ С </a:t>
            </a:r>
            <a:r>
              <a:rPr lang="ru-RU" sz="105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ТФОМС</a:t>
            </a:r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ru-RU" sz="105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УПОЛНОМОЧЕННЫМ ОРГАНОМ ИСПОЛНИТЕЛЬНОЙ ВЛАСТИ СУБЪЕКТА РФ </a:t>
            </a:r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СОГЛАШЕНИЯ О СОФИНАНСИРОВАНИИ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899775" y="4650050"/>
            <a:ext cx="1888756" cy="7135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МЕДИЦИНСКАЯ ОРГАНИЗАЦИЯ</a:t>
            </a: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3038622" y="1817732"/>
            <a:ext cx="4630447" cy="70948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ПРЕДОСТАВЛЕНИЕ ИНФОРМАЦИИ О ПОТРЕБНОСТИ МЕДИЦИНСКИХ ОРГАНИЗАЦИЙ В МЕДИЦИНСКИХ РАБОТНИКАХ</a:t>
            </a: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912446" y="5598799"/>
            <a:ext cx="1876085" cy="6983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ТФОМС</a:t>
            </a: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7934177" y="3661291"/>
            <a:ext cx="3789193" cy="701711"/>
          </a:xfrm>
          <a:prstGeom prst="rect">
            <a:avLst/>
          </a:prstGeom>
          <a:solidFill>
            <a:srgbClr val="F6E2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 6 МАЯ</a:t>
            </a: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7934177" y="4609646"/>
            <a:ext cx="3789193" cy="713560"/>
          </a:xfrm>
          <a:prstGeom prst="rect">
            <a:avLst/>
          </a:prstGeom>
          <a:solidFill>
            <a:srgbClr val="F6E2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 РАБОЧИХ ДНЕЙ </a:t>
            </a:r>
          </a:p>
        </p:txBody>
      </p:sp>
      <p:sp>
        <p:nvSpPr>
          <p:cNvPr id="58" name="Скругленный прямоугольник 57"/>
          <p:cNvSpPr/>
          <p:nvPr/>
        </p:nvSpPr>
        <p:spPr>
          <a:xfrm>
            <a:off x="7934178" y="1817098"/>
            <a:ext cx="3789192" cy="1597549"/>
          </a:xfrm>
          <a:prstGeom prst="rect">
            <a:avLst/>
          </a:prstGeom>
          <a:solidFill>
            <a:srgbClr val="F6E2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 29 АПРЕЛЯ</a:t>
            </a:r>
          </a:p>
          <a:p>
            <a:pPr algn="ctr"/>
            <a:endParaRPr lang="ru-RU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Скругленный прямоугольник 78"/>
          <p:cNvSpPr/>
          <p:nvPr/>
        </p:nvSpPr>
        <p:spPr>
          <a:xfrm>
            <a:off x="912446" y="3701915"/>
            <a:ext cx="1876085" cy="7129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ТФОМС</a:t>
            </a:r>
          </a:p>
        </p:txBody>
      </p:sp>
      <p:sp>
        <p:nvSpPr>
          <p:cNvPr id="80" name="Скругленный прямоугольник 79"/>
          <p:cNvSpPr/>
          <p:nvPr/>
        </p:nvSpPr>
        <p:spPr>
          <a:xfrm>
            <a:off x="3032387" y="5584235"/>
            <a:ext cx="4636681" cy="69838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ПЕРЕЧИСЛЕНИЕ СРЕДСТВ ДЛЯ СОФИНАНСИРОВАНИЯ РАСХОДОВ МЕДИЦИНСКИХ ОРГАНИЗАЦИЙ НА ОПЛАТУ ТРУДА ВРАЧЕЙ И СРЕДНЕГО МЕДИЦИНСКОГО ПЕРСОНАЛА </a:t>
            </a:r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7934177" y="5569851"/>
            <a:ext cx="3789193" cy="712767"/>
          </a:xfrm>
          <a:prstGeom prst="rect">
            <a:avLst/>
          </a:prstGeom>
          <a:solidFill>
            <a:srgbClr val="F6E2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ЕЖЕМЕСЯЧНО ДО 10 ЧИСЛА</a:t>
            </a: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912446" y="2753780"/>
            <a:ext cx="1876085" cy="7129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ТФОМС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912446" y="1805645"/>
            <a:ext cx="1876085" cy="7129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УПОЛНОМОЧЕННЫЙ ОИВ СУБЪЕКТА РФ</a:t>
            </a: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3038622" y="2774493"/>
            <a:ext cx="4630447" cy="65263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УТВЕРЖДЕНИЕ ПРЕДЕЛЬНЫХ ОБЪЕМОВ СРЕДСТВ ДЛЯ СОФИНАНСИРОВАНИЯ ДЛЯ КАЖДОЙ МЕДИЦИНСКОЙ ОРГАНИЗАЦИИ</a:t>
            </a:r>
          </a:p>
        </p:txBody>
      </p:sp>
      <p:sp>
        <p:nvSpPr>
          <p:cNvPr id="34" name="Номер слайда 1"/>
          <p:cNvSpPr>
            <a:spLocks noGrp="1"/>
          </p:cNvSpPr>
          <p:nvPr>
            <p:ph type="sldNum" sz="quarter" idx="4294967295"/>
          </p:nvPr>
        </p:nvSpPr>
        <p:spPr>
          <a:xfrm>
            <a:off x="9448800" y="6484200"/>
            <a:ext cx="2743200" cy="365125"/>
          </a:xfrm>
          <a:prstGeom prst="rect">
            <a:avLst/>
          </a:prstGeom>
        </p:spPr>
        <p:txBody>
          <a:bodyPr/>
          <a:lstStyle/>
          <a:p>
            <a:pPr algn="r"/>
            <a:fld id="{7CAC48D7-4F4B-4B04-BC17-41C34ED25E82}" type="slidenum">
              <a:rPr lang="ru-RU" sz="12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/>
              <a:t>10</a:t>
            </a:fld>
            <a:r>
              <a:rPr lang="ru-RU" sz="1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  </a:t>
            </a:r>
          </a:p>
        </p:txBody>
      </p:sp>
      <p:pic>
        <p:nvPicPr>
          <p:cNvPr id="37" name="Picture 2" descr="http://www.ffoms.ru/bitrix/templates/ffoms/images/logo3.png">
            <a:extLst>
              <a:ext uri="{FF2B5EF4-FFF2-40B4-BE49-F238E27FC236}">
                <a16:creationId xmlns="" xmlns:a16="http://schemas.microsoft.com/office/drawing/2014/main" id="{828D2A3D-28C0-4883-9AB4-8258C37CC7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2812" y="201872"/>
            <a:ext cx="2220558" cy="418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0" name="Прямая соединительная линия 39">
            <a:extLst>
              <a:ext uri="{FF2B5EF4-FFF2-40B4-BE49-F238E27FC236}">
                <a16:creationId xmlns="" xmlns:a16="http://schemas.microsoft.com/office/drawing/2014/main" id="{E2423C9B-272D-4BE9-85A9-91E01F8DE68F}"/>
              </a:ext>
            </a:extLst>
          </p:cNvPr>
          <p:cNvCxnSpPr>
            <a:cxnSpLocks/>
          </p:cNvCxnSpPr>
          <p:nvPr/>
        </p:nvCxnSpPr>
        <p:spPr>
          <a:xfrm>
            <a:off x="340242" y="751809"/>
            <a:ext cx="11383128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Прямоугольник 42">
            <a:extLst>
              <a:ext uri="{FF2B5EF4-FFF2-40B4-BE49-F238E27FC236}">
                <a16:creationId xmlns="" xmlns:a16="http://schemas.microsoft.com/office/drawing/2014/main" id="{A8658B02-93A3-4C8C-B6A1-91E783F819D6}"/>
              </a:ext>
            </a:extLst>
          </p:cNvPr>
          <p:cNvSpPr/>
          <p:nvPr/>
        </p:nvSpPr>
        <p:spPr>
          <a:xfrm>
            <a:off x="276556" y="126893"/>
            <a:ext cx="90868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«ДОРОЖНАЯ КАРТА» ПО РЕАЛИЗАЦИИ МЕРОПРИЯТИЙ ПО СОФИНАНСИРОВАНИЮ РАСХОДОВ МЕДИЦИНСКИХ ОРГАНИЗАЦИЙ НА ОПЛАТУ ТРУДА ВРАЧЕЙ И СРЕДНЕГО МЕДИЦИНСКОГО ПЕРСОНАЛА</a:t>
            </a:r>
          </a:p>
        </p:txBody>
      </p:sp>
      <p:sp>
        <p:nvSpPr>
          <p:cNvPr id="23" name="Freeform 7">
            <a:extLst>
              <a:ext uri="{FF2B5EF4-FFF2-40B4-BE49-F238E27FC236}">
                <a16:creationId xmlns="" xmlns:a16="http://schemas.microsoft.com/office/drawing/2014/main" id="{BA3CAABD-C949-4409-AC61-CA1FBC4C2DBE}"/>
              </a:ext>
            </a:extLst>
          </p:cNvPr>
          <p:cNvSpPr>
            <a:spLocks/>
          </p:cNvSpPr>
          <p:nvPr/>
        </p:nvSpPr>
        <p:spPr bwMode="auto">
          <a:xfrm>
            <a:off x="402616" y="2909189"/>
            <a:ext cx="185568" cy="356591"/>
          </a:xfrm>
          <a:custGeom>
            <a:avLst/>
            <a:gdLst/>
            <a:ahLst/>
            <a:cxnLst>
              <a:cxn ang="0">
                <a:pos x="218" y="711"/>
              </a:cxn>
              <a:cxn ang="0">
                <a:pos x="40" y="711"/>
              </a:cxn>
              <a:cxn ang="0">
                <a:pos x="40" y="684"/>
              </a:cxn>
              <a:cxn ang="0">
                <a:pos x="191" y="684"/>
              </a:cxn>
              <a:cxn ang="0">
                <a:pos x="191" y="24"/>
              </a:cxn>
              <a:cxn ang="0">
                <a:pos x="0" y="62"/>
              </a:cxn>
              <a:cxn ang="0">
                <a:pos x="0" y="40"/>
              </a:cxn>
              <a:cxn ang="0">
                <a:pos x="218" y="0"/>
              </a:cxn>
              <a:cxn ang="0">
                <a:pos x="218" y="684"/>
              </a:cxn>
              <a:cxn ang="0">
                <a:pos x="370" y="684"/>
              </a:cxn>
              <a:cxn ang="0">
                <a:pos x="370" y="711"/>
              </a:cxn>
              <a:cxn ang="0">
                <a:pos x="218" y="711"/>
              </a:cxn>
            </a:cxnLst>
            <a:rect l="0" t="0" r="r" b="b"/>
            <a:pathLst>
              <a:path w="370" h="711">
                <a:moveTo>
                  <a:pt x="218" y="711"/>
                </a:moveTo>
                <a:lnTo>
                  <a:pt x="40" y="711"/>
                </a:lnTo>
                <a:lnTo>
                  <a:pt x="40" y="684"/>
                </a:lnTo>
                <a:lnTo>
                  <a:pt x="191" y="684"/>
                </a:lnTo>
                <a:lnTo>
                  <a:pt x="191" y="24"/>
                </a:lnTo>
                <a:lnTo>
                  <a:pt x="0" y="62"/>
                </a:lnTo>
                <a:lnTo>
                  <a:pt x="0" y="40"/>
                </a:lnTo>
                <a:lnTo>
                  <a:pt x="218" y="0"/>
                </a:lnTo>
                <a:lnTo>
                  <a:pt x="218" y="684"/>
                </a:lnTo>
                <a:lnTo>
                  <a:pt x="370" y="684"/>
                </a:lnTo>
                <a:lnTo>
                  <a:pt x="370" y="711"/>
                </a:lnTo>
                <a:lnTo>
                  <a:pt x="218" y="711"/>
                </a:lnTo>
                <a:close/>
              </a:path>
            </a:pathLst>
          </a:custGeom>
          <a:solidFill>
            <a:srgbClr val="40404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" name="Freeform 8">
            <a:extLst>
              <a:ext uri="{FF2B5EF4-FFF2-40B4-BE49-F238E27FC236}">
                <a16:creationId xmlns="" xmlns:a16="http://schemas.microsoft.com/office/drawing/2014/main" id="{660F2909-733E-451B-A024-05BCA51D778C}"/>
              </a:ext>
            </a:extLst>
          </p:cNvPr>
          <p:cNvSpPr>
            <a:spLocks/>
          </p:cNvSpPr>
          <p:nvPr/>
        </p:nvSpPr>
        <p:spPr bwMode="auto">
          <a:xfrm>
            <a:off x="402617" y="3880641"/>
            <a:ext cx="225462" cy="367996"/>
          </a:xfrm>
          <a:custGeom>
            <a:avLst/>
            <a:gdLst/>
            <a:ahLst/>
            <a:cxnLst>
              <a:cxn ang="0">
                <a:pos x="435" y="710"/>
              </a:cxn>
              <a:cxn ang="0">
                <a:pos x="16" y="710"/>
              </a:cxn>
              <a:cxn ang="0">
                <a:pos x="16" y="685"/>
              </a:cxn>
              <a:cxn ang="0">
                <a:pos x="245" y="419"/>
              </a:cxn>
              <a:cxn ang="0">
                <a:pos x="275" y="382"/>
              </a:cxn>
              <a:cxn ang="0">
                <a:pos x="301" y="349"/>
              </a:cxn>
              <a:cxn ang="0">
                <a:pos x="323" y="317"/>
              </a:cxn>
              <a:cxn ang="0">
                <a:pos x="341" y="288"/>
              </a:cxn>
              <a:cxn ang="0">
                <a:pos x="357" y="253"/>
              </a:cxn>
              <a:cxn ang="0">
                <a:pos x="368" y="220"/>
              </a:cxn>
              <a:cxn ang="0">
                <a:pos x="371" y="188"/>
              </a:cxn>
              <a:cxn ang="0">
                <a:pos x="368" y="151"/>
              </a:cxn>
              <a:cxn ang="0">
                <a:pos x="360" y="119"/>
              </a:cxn>
              <a:cxn ang="0">
                <a:pos x="347" y="92"/>
              </a:cxn>
              <a:cxn ang="0">
                <a:pos x="328" y="68"/>
              </a:cxn>
              <a:cxn ang="0">
                <a:pos x="304" y="49"/>
              </a:cxn>
              <a:cxn ang="0">
                <a:pos x="275" y="36"/>
              </a:cxn>
              <a:cxn ang="0">
                <a:pos x="242" y="28"/>
              </a:cxn>
              <a:cxn ang="0">
                <a:pos x="204" y="25"/>
              </a:cxn>
              <a:cxn ang="0">
                <a:pos x="164" y="28"/>
              </a:cxn>
              <a:cxn ang="0">
                <a:pos x="127" y="38"/>
              </a:cxn>
              <a:cxn ang="0">
                <a:pos x="97" y="54"/>
              </a:cxn>
              <a:cxn ang="0">
                <a:pos x="72" y="76"/>
              </a:cxn>
              <a:cxn ang="0">
                <a:pos x="51" y="103"/>
              </a:cxn>
              <a:cxn ang="0">
                <a:pos x="35" y="134"/>
              </a:cxn>
              <a:cxn ang="0">
                <a:pos x="27" y="169"/>
              </a:cxn>
              <a:cxn ang="0">
                <a:pos x="24" y="207"/>
              </a:cxn>
              <a:cxn ang="0">
                <a:pos x="1" y="207"/>
              </a:cxn>
              <a:cxn ang="0">
                <a:pos x="0" y="204"/>
              </a:cxn>
              <a:cxn ang="0">
                <a:pos x="3" y="162"/>
              </a:cxn>
              <a:cxn ang="0">
                <a:pos x="13" y="124"/>
              </a:cxn>
              <a:cxn ang="0">
                <a:pos x="30" y="91"/>
              </a:cxn>
              <a:cxn ang="0">
                <a:pos x="54" y="59"/>
              </a:cxn>
              <a:cxn ang="0">
                <a:pos x="84" y="33"/>
              </a:cxn>
              <a:cxn ang="0">
                <a:pos x="119" y="14"/>
              </a:cxn>
              <a:cxn ang="0">
                <a:pos x="159" y="3"/>
              </a:cxn>
              <a:cxn ang="0">
                <a:pos x="204" y="0"/>
              </a:cxn>
              <a:cxn ang="0">
                <a:pos x="245" y="3"/>
              </a:cxn>
              <a:cxn ang="0">
                <a:pos x="283" y="13"/>
              </a:cxn>
              <a:cxn ang="0">
                <a:pos x="315" y="27"/>
              </a:cxn>
              <a:cxn ang="0">
                <a:pos x="344" y="49"/>
              </a:cxn>
              <a:cxn ang="0">
                <a:pos x="366" y="76"/>
              </a:cxn>
              <a:cxn ang="0">
                <a:pos x="384" y="108"/>
              </a:cxn>
              <a:cxn ang="0">
                <a:pos x="393" y="145"/>
              </a:cxn>
              <a:cxn ang="0">
                <a:pos x="397" y="188"/>
              </a:cxn>
              <a:cxn ang="0">
                <a:pos x="392" y="226"/>
              </a:cxn>
              <a:cxn ang="0">
                <a:pos x="379" y="266"/>
              </a:cxn>
              <a:cxn ang="0">
                <a:pos x="358" y="306"/>
              </a:cxn>
              <a:cxn ang="0">
                <a:pos x="330" y="349"/>
              </a:cxn>
              <a:cxn ang="0">
                <a:pos x="295" y="396"/>
              </a:cxn>
              <a:cxn ang="0">
                <a:pos x="253" y="447"/>
              </a:cxn>
              <a:cxn ang="0">
                <a:pos x="52" y="682"/>
              </a:cxn>
              <a:cxn ang="0">
                <a:pos x="52" y="685"/>
              </a:cxn>
              <a:cxn ang="0">
                <a:pos x="435" y="685"/>
              </a:cxn>
              <a:cxn ang="0">
                <a:pos x="435" y="710"/>
              </a:cxn>
            </a:cxnLst>
            <a:rect l="0" t="0" r="r" b="b"/>
            <a:pathLst>
              <a:path w="435" h="710">
                <a:moveTo>
                  <a:pt x="435" y="710"/>
                </a:moveTo>
                <a:lnTo>
                  <a:pt x="16" y="710"/>
                </a:lnTo>
                <a:lnTo>
                  <a:pt x="16" y="685"/>
                </a:lnTo>
                <a:lnTo>
                  <a:pt x="245" y="419"/>
                </a:lnTo>
                <a:lnTo>
                  <a:pt x="275" y="382"/>
                </a:lnTo>
                <a:lnTo>
                  <a:pt x="301" y="349"/>
                </a:lnTo>
                <a:lnTo>
                  <a:pt x="323" y="317"/>
                </a:lnTo>
                <a:lnTo>
                  <a:pt x="341" y="288"/>
                </a:lnTo>
                <a:lnTo>
                  <a:pt x="357" y="253"/>
                </a:lnTo>
                <a:lnTo>
                  <a:pt x="368" y="220"/>
                </a:lnTo>
                <a:lnTo>
                  <a:pt x="371" y="188"/>
                </a:lnTo>
                <a:lnTo>
                  <a:pt x="368" y="151"/>
                </a:lnTo>
                <a:lnTo>
                  <a:pt x="360" y="119"/>
                </a:lnTo>
                <a:lnTo>
                  <a:pt x="347" y="92"/>
                </a:lnTo>
                <a:lnTo>
                  <a:pt x="328" y="68"/>
                </a:lnTo>
                <a:lnTo>
                  <a:pt x="304" y="49"/>
                </a:lnTo>
                <a:lnTo>
                  <a:pt x="275" y="36"/>
                </a:lnTo>
                <a:lnTo>
                  <a:pt x="242" y="28"/>
                </a:lnTo>
                <a:lnTo>
                  <a:pt x="204" y="25"/>
                </a:lnTo>
                <a:lnTo>
                  <a:pt x="164" y="28"/>
                </a:lnTo>
                <a:lnTo>
                  <a:pt x="127" y="38"/>
                </a:lnTo>
                <a:lnTo>
                  <a:pt x="97" y="54"/>
                </a:lnTo>
                <a:lnTo>
                  <a:pt x="72" y="76"/>
                </a:lnTo>
                <a:lnTo>
                  <a:pt x="51" y="103"/>
                </a:lnTo>
                <a:lnTo>
                  <a:pt x="35" y="134"/>
                </a:lnTo>
                <a:lnTo>
                  <a:pt x="27" y="169"/>
                </a:lnTo>
                <a:lnTo>
                  <a:pt x="24" y="207"/>
                </a:lnTo>
                <a:lnTo>
                  <a:pt x="1" y="207"/>
                </a:lnTo>
                <a:lnTo>
                  <a:pt x="0" y="204"/>
                </a:lnTo>
                <a:lnTo>
                  <a:pt x="3" y="162"/>
                </a:lnTo>
                <a:lnTo>
                  <a:pt x="13" y="124"/>
                </a:lnTo>
                <a:lnTo>
                  <a:pt x="30" y="91"/>
                </a:lnTo>
                <a:lnTo>
                  <a:pt x="54" y="59"/>
                </a:lnTo>
                <a:lnTo>
                  <a:pt x="84" y="33"/>
                </a:lnTo>
                <a:lnTo>
                  <a:pt x="119" y="14"/>
                </a:lnTo>
                <a:lnTo>
                  <a:pt x="159" y="3"/>
                </a:lnTo>
                <a:lnTo>
                  <a:pt x="204" y="0"/>
                </a:lnTo>
                <a:lnTo>
                  <a:pt x="245" y="3"/>
                </a:lnTo>
                <a:lnTo>
                  <a:pt x="283" y="13"/>
                </a:lnTo>
                <a:lnTo>
                  <a:pt x="315" y="27"/>
                </a:lnTo>
                <a:lnTo>
                  <a:pt x="344" y="49"/>
                </a:lnTo>
                <a:lnTo>
                  <a:pt x="366" y="76"/>
                </a:lnTo>
                <a:lnTo>
                  <a:pt x="384" y="108"/>
                </a:lnTo>
                <a:lnTo>
                  <a:pt x="393" y="145"/>
                </a:lnTo>
                <a:lnTo>
                  <a:pt x="397" y="188"/>
                </a:lnTo>
                <a:lnTo>
                  <a:pt x="392" y="226"/>
                </a:lnTo>
                <a:lnTo>
                  <a:pt x="379" y="266"/>
                </a:lnTo>
                <a:lnTo>
                  <a:pt x="358" y="306"/>
                </a:lnTo>
                <a:lnTo>
                  <a:pt x="330" y="349"/>
                </a:lnTo>
                <a:lnTo>
                  <a:pt x="295" y="396"/>
                </a:lnTo>
                <a:lnTo>
                  <a:pt x="253" y="447"/>
                </a:lnTo>
                <a:lnTo>
                  <a:pt x="52" y="682"/>
                </a:lnTo>
                <a:lnTo>
                  <a:pt x="52" y="685"/>
                </a:lnTo>
                <a:lnTo>
                  <a:pt x="435" y="685"/>
                </a:lnTo>
                <a:lnTo>
                  <a:pt x="435" y="710"/>
                </a:lnTo>
                <a:close/>
              </a:path>
            </a:pathLst>
          </a:custGeom>
          <a:solidFill>
            <a:srgbClr val="40404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" name="Freeform 9">
            <a:extLst>
              <a:ext uri="{FF2B5EF4-FFF2-40B4-BE49-F238E27FC236}">
                <a16:creationId xmlns="" xmlns:a16="http://schemas.microsoft.com/office/drawing/2014/main" id="{B0C32F65-9446-4F42-B3F1-C8C28137AE04}"/>
              </a:ext>
            </a:extLst>
          </p:cNvPr>
          <p:cNvSpPr>
            <a:spLocks/>
          </p:cNvSpPr>
          <p:nvPr/>
        </p:nvSpPr>
        <p:spPr bwMode="auto">
          <a:xfrm>
            <a:off x="402616" y="4863498"/>
            <a:ext cx="213693" cy="356980"/>
          </a:xfrm>
          <a:custGeom>
            <a:avLst/>
            <a:gdLst/>
            <a:ahLst/>
            <a:cxnLst>
              <a:cxn ang="0">
                <a:pos x="202" y="339"/>
              </a:cxn>
              <a:cxn ang="0">
                <a:pos x="280" y="328"/>
              </a:cxn>
              <a:cxn ang="0">
                <a:pos x="341" y="294"/>
              </a:cxn>
              <a:cxn ang="0">
                <a:pos x="377" y="245"/>
              </a:cxn>
              <a:cxn ang="0">
                <a:pos x="390" y="188"/>
              </a:cxn>
              <a:cxn ang="0">
                <a:pos x="379" y="122"/>
              </a:cxn>
              <a:cxn ang="0">
                <a:pos x="347" y="71"/>
              </a:cxn>
              <a:cxn ang="0">
                <a:pos x="293" y="36"/>
              </a:cxn>
              <a:cxn ang="0">
                <a:pos x="218" y="25"/>
              </a:cxn>
              <a:cxn ang="0">
                <a:pos x="148" y="36"/>
              </a:cxn>
              <a:cxn ang="0">
                <a:pos x="89" y="71"/>
              </a:cxn>
              <a:cxn ang="0">
                <a:pos x="51" y="124"/>
              </a:cxn>
              <a:cxn ang="0">
                <a:pos x="38" y="193"/>
              </a:cxn>
              <a:cxn ang="0">
                <a:pos x="14" y="189"/>
              </a:cxn>
              <a:cxn ang="0">
                <a:pos x="27" y="113"/>
              </a:cxn>
              <a:cxn ang="0">
                <a:pos x="71" y="52"/>
              </a:cxn>
              <a:cxn ang="0">
                <a:pos x="138" y="13"/>
              </a:cxn>
              <a:cxn ang="0">
                <a:pos x="218" y="0"/>
              </a:cxn>
              <a:cxn ang="0">
                <a:pos x="299" y="13"/>
              </a:cxn>
              <a:cxn ang="0">
                <a:pos x="363" y="51"/>
              </a:cxn>
              <a:cxn ang="0">
                <a:pos x="403" y="110"/>
              </a:cxn>
              <a:cxn ang="0">
                <a:pos x="417" y="189"/>
              </a:cxn>
              <a:cxn ang="0">
                <a:pos x="401" y="258"/>
              </a:cxn>
              <a:cxn ang="0">
                <a:pos x="355" y="315"/>
              </a:cxn>
              <a:cxn ang="0">
                <a:pos x="288" y="352"/>
              </a:cxn>
              <a:cxn ang="0">
                <a:pos x="347" y="376"/>
              </a:cxn>
              <a:cxn ang="0">
                <a:pos x="393" y="412"/>
              </a:cxn>
              <a:cxn ang="0">
                <a:pos x="422" y="463"/>
              </a:cxn>
              <a:cxn ang="0">
                <a:pos x="431" y="524"/>
              </a:cxn>
              <a:cxn ang="0">
                <a:pos x="422" y="591"/>
              </a:cxn>
              <a:cxn ang="0">
                <a:pos x="395" y="645"/>
              </a:cxn>
              <a:cxn ang="0">
                <a:pos x="342" y="690"/>
              </a:cxn>
              <a:cxn ang="0">
                <a:pos x="267" y="717"/>
              </a:cxn>
              <a:cxn ang="0">
                <a:pos x="180" y="717"/>
              </a:cxn>
              <a:cxn ang="0">
                <a:pos x="100" y="690"/>
              </a:cxn>
              <a:cxn ang="0">
                <a:pos x="41" y="645"/>
              </a:cxn>
              <a:cxn ang="0">
                <a:pos x="9" y="588"/>
              </a:cxn>
              <a:cxn ang="0">
                <a:pos x="0" y="518"/>
              </a:cxn>
              <a:cxn ang="0">
                <a:pos x="22" y="514"/>
              </a:cxn>
              <a:cxn ang="0">
                <a:pos x="36" y="586"/>
              </a:cxn>
              <a:cxn ang="0">
                <a:pos x="79" y="643"/>
              </a:cxn>
              <a:cxn ang="0">
                <a:pos x="143" y="682"/>
              </a:cxn>
              <a:cxn ang="0">
                <a:pos x="223" y="694"/>
              </a:cxn>
              <a:cxn ang="0">
                <a:pos x="299" y="683"/>
              </a:cxn>
              <a:cxn ang="0">
                <a:pos x="358" y="650"/>
              </a:cxn>
              <a:cxn ang="0">
                <a:pos x="393" y="596"/>
              </a:cxn>
              <a:cxn ang="0">
                <a:pos x="406" y="525"/>
              </a:cxn>
              <a:cxn ang="0">
                <a:pos x="392" y="455"/>
              </a:cxn>
              <a:cxn ang="0">
                <a:pos x="350" y="404"/>
              </a:cxn>
              <a:cxn ang="0">
                <a:pos x="285" y="376"/>
              </a:cxn>
              <a:cxn ang="0">
                <a:pos x="202" y="366"/>
              </a:cxn>
              <a:cxn ang="0">
                <a:pos x="148" y="339"/>
              </a:cxn>
            </a:cxnLst>
            <a:rect l="0" t="0" r="r" b="b"/>
            <a:pathLst>
              <a:path w="431" h="720">
                <a:moveTo>
                  <a:pt x="148" y="339"/>
                </a:moveTo>
                <a:lnTo>
                  <a:pt x="202" y="339"/>
                </a:lnTo>
                <a:lnTo>
                  <a:pt x="243" y="336"/>
                </a:lnTo>
                <a:lnTo>
                  <a:pt x="280" y="328"/>
                </a:lnTo>
                <a:lnTo>
                  <a:pt x="312" y="314"/>
                </a:lnTo>
                <a:lnTo>
                  <a:pt x="341" y="294"/>
                </a:lnTo>
                <a:lnTo>
                  <a:pt x="363" y="272"/>
                </a:lnTo>
                <a:lnTo>
                  <a:pt x="377" y="245"/>
                </a:lnTo>
                <a:lnTo>
                  <a:pt x="387" y="218"/>
                </a:lnTo>
                <a:lnTo>
                  <a:pt x="390" y="188"/>
                </a:lnTo>
                <a:lnTo>
                  <a:pt x="387" y="154"/>
                </a:lnTo>
                <a:lnTo>
                  <a:pt x="379" y="122"/>
                </a:lnTo>
                <a:lnTo>
                  <a:pt x="366" y="95"/>
                </a:lnTo>
                <a:lnTo>
                  <a:pt x="347" y="71"/>
                </a:lnTo>
                <a:lnTo>
                  <a:pt x="323" y="51"/>
                </a:lnTo>
                <a:lnTo>
                  <a:pt x="293" y="36"/>
                </a:lnTo>
                <a:lnTo>
                  <a:pt x="258" y="28"/>
                </a:lnTo>
                <a:lnTo>
                  <a:pt x="218" y="25"/>
                </a:lnTo>
                <a:lnTo>
                  <a:pt x="181" y="28"/>
                </a:lnTo>
                <a:lnTo>
                  <a:pt x="148" y="36"/>
                </a:lnTo>
                <a:lnTo>
                  <a:pt x="116" y="51"/>
                </a:lnTo>
                <a:lnTo>
                  <a:pt x="89" y="71"/>
                </a:lnTo>
                <a:lnTo>
                  <a:pt x="67" y="95"/>
                </a:lnTo>
                <a:lnTo>
                  <a:pt x="51" y="124"/>
                </a:lnTo>
                <a:lnTo>
                  <a:pt x="41" y="156"/>
                </a:lnTo>
                <a:lnTo>
                  <a:pt x="38" y="193"/>
                </a:lnTo>
                <a:lnTo>
                  <a:pt x="16" y="193"/>
                </a:lnTo>
                <a:lnTo>
                  <a:pt x="14" y="189"/>
                </a:lnTo>
                <a:lnTo>
                  <a:pt x="17" y="150"/>
                </a:lnTo>
                <a:lnTo>
                  <a:pt x="27" y="113"/>
                </a:lnTo>
                <a:lnTo>
                  <a:pt x="46" y="81"/>
                </a:lnTo>
                <a:lnTo>
                  <a:pt x="71" y="52"/>
                </a:lnTo>
                <a:lnTo>
                  <a:pt x="103" y="30"/>
                </a:lnTo>
                <a:lnTo>
                  <a:pt x="138" y="13"/>
                </a:lnTo>
                <a:lnTo>
                  <a:pt x="176" y="3"/>
                </a:lnTo>
                <a:lnTo>
                  <a:pt x="218" y="0"/>
                </a:lnTo>
                <a:lnTo>
                  <a:pt x="261" y="3"/>
                </a:lnTo>
                <a:lnTo>
                  <a:pt x="299" y="13"/>
                </a:lnTo>
                <a:lnTo>
                  <a:pt x="333" y="28"/>
                </a:lnTo>
                <a:lnTo>
                  <a:pt x="363" y="51"/>
                </a:lnTo>
                <a:lnTo>
                  <a:pt x="387" y="78"/>
                </a:lnTo>
                <a:lnTo>
                  <a:pt x="403" y="110"/>
                </a:lnTo>
                <a:lnTo>
                  <a:pt x="414" y="148"/>
                </a:lnTo>
                <a:lnTo>
                  <a:pt x="417" y="189"/>
                </a:lnTo>
                <a:lnTo>
                  <a:pt x="412" y="224"/>
                </a:lnTo>
                <a:lnTo>
                  <a:pt x="401" y="258"/>
                </a:lnTo>
                <a:lnTo>
                  <a:pt x="382" y="288"/>
                </a:lnTo>
                <a:lnTo>
                  <a:pt x="355" y="315"/>
                </a:lnTo>
                <a:lnTo>
                  <a:pt x="325" y="336"/>
                </a:lnTo>
                <a:lnTo>
                  <a:pt x="288" y="352"/>
                </a:lnTo>
                <a:lnTo>
                  <a:pt x="320" y="361"/>
                </a:lnTo>
                <a:lnTo>
                  <a:pt x="347" y="376"/>
                </a:lnTo>
                <a:lnTo>
                  <a:pt x="372" y="392"/>
                </a:lnTo>
                <a:lnTo>
                  <a:pt x="393" y="412"/>
                </a:lnTo>
                <a:lnTo>
                  <a:pt x="409" y="436"/>
                </a:lnTo>
                <a:lnTo>
                  <a:pt x="422" y="463"/>
                </a:lnTo>
                <a:lnTo>
                  <a:pt x="428" y="492"/>
                </a:lnTo>
                <a:lnTo>
                  <a:pt x="431" y="524"/>
                </a:lnTo>
                <a:lnTo>
                  <a:pt x="430" y="559"/>
                </a:lnTo>
                <a:lnTo>
                  <a:pt x="422" y="591"/>
                </a:lnTo>
                <a:lnTo>
                  <a:pt x="411" y="619"/>
                </a:lnTo>
                <a:lnTo>
                  <a:pt x="395" y="645"/>
                </a:lnTo>
                <a:lnTo>
                  <a:pt x="374" y="667"/>
                </a:lnTo>
                <a:lnTo>
                  <a:pt x="342" y="690"/>
                </a:lnTo>
                <a:lnTo>
                  <a:pt x="307" y="707"/>
                </a:lnTo>
                <a:lnTo>
                  <a:pt x="267" y="717"/>
                </a:lnTo>
                <a:lnTo>
                  <a:pt x="223" y="720"/>
                </a:lnTo>
                <a:lnTo>
                  <a:pt x="180" y="717"/>
                </a:lnTo>
                <a:lnTo>
                  <a:pt x="138" y="707"/>
                </a:lnTo>
                <a:lnTo>
                  <a:pt x="100" y="690"/>
                </a:lnTo>
                <a:lnTo>
                  <a:pt x="65" y="667"/>
                </a:lnTo>
                <a:lnTo>
                  <a:pt x="41" y="645"/>
                </a:lnTo>
                <a:lnTo>
                  <a:pt x="22" y="618"/>
                </a:lnTo>
                <a:lnTo>
                  <a:pt x="9" y="588"/>
                </a:lnTo>
                <a:lnTo>
                  <a:pt x="1" y="554"/>
                </a:lnTo>
                <a:lnTo>
                  <a:pt x="0" y="518"/>
                </a:lnTo>
                <a:lnTo>
                  <a:pt x="1" y="514"/>
                </a:lnTo>
                <a:lnTo>
                  <a:pt x="22" y="514"/>
                </a:lnTo>
                <a:lnTo>
                  <a:pt x="25" y="553"/>
                </a:lnTo>
                <a:lnTo>
                  <a:pt x="36" y="586"/>
                </a:lnTo>
                <a:lnTo>
                  <a:pt x="54" y="616"/>
                </a:lnTo>
                <a:lnTo>
                  <a:pt x="79" y="643"/>
                </a:lnTo>
                <a:lnTo>
                  <a:pt x="110" y="666"/>
                </a:lnTo>
                <a:lnTo>
                  <a:pt x="143" y="682"/>
                </a:lnTo>
                <a:lnTo>
                  <a:pt x="181" y="691"/>
                </a:lnTo>
                <a:lnTo>
                  <a:pt x="223" y="694"/>
                </a:lnTo>
                <a:lnTo>
                  <a:pt x="264" y="691"/>
                </a:lnTo>
                <a:lnTo>
                  <a:pt x="299" y="683"/>
                </a:lnTo>
                <a:lnTo>
                  <a:pt x="331" y="669"/>
                </a:lnTo>
                <a:lnTo>
                  <a:pt x="358" y="650"/>
                </a:lnTo>
                <a:lnTo>
                  <a:pt x="379" y="624"/>
                </a:lnTo>
                <a:lnTo>
                  <a:pt x="393" y="596"/>
                </a:lnTo>
                <a:lnTo>
                  <a:pt x="403" y="562"/>
                </a:lnTo>
                <a:lnTo>
                  <a:pt x="406" y="525"/>
                </a:lnTo>
                <a:lnTo>
                  <a:pt x="403" y="487"/>
                </a:lnTo>
                <a:lnTo>
                  <a:pt x="392" y="455"/>
                </a:lnTo>
                <a:lnTo>
                  <a:pt x="374" y="427"/>
                </a:lnTo>
                <a:lnTo>
                  <a:pt x="350" y="404"/>
                </a:lnTo>
                <a:lnTo>
                  <a:pt x="320" y="388"/>
                </a:lnTo>
                <a:lnTo>
                  <a:pt x="285" y="376"/>
                </a:lnTo>
                <a:lnTo>
                  <a:pt x="247" y="369"/>
                </a:lnTo>
                <a:lnTo>
                  <a:pt x="202" y="366"/>
                </a:lnTo>
                <a:lnTo>
                  <a:pt x="148" y="366"/>
                </a:lnTo>
                <a:lnTo>
                  <a:pt x="148" y="339"/>
                </a:lnTo>
                <a:close/>
              </a:path>
            </a:pathLst>
          </a:custGeom>
          <a:solidFill>
            <a:srgbClr val="40404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" name="Freeform 10">
            <a:extLst>
              <a:ext uri="{FF2B5EF4-FFF2-40B4-BE49-F238E27FC236}">
                <a16:creationId xmlns="" xmlns:a16="http://schemas.microsoft.com/office/drawing/2014/main" id="{D73E0BF7-DA23-46F4-A2CC-EEEFB4C5E6F5}"/>
              </a:ext>
            </a:extLst>
          </p:cNvPr>
          <p:cNvSpPr>
            <a:spLocks noEditPoints="1"/>
          </p:cNvSpPr>
          <p:nvPr/>
        </p:nvSpPr>
        <p:spPr bwMode="auto">
          <a:xfrm>
            <a:off x="402616" y="5835338"/>
            <a:ext cx="244721" cy="351535"/>
          </a:xfrm>
          <a:custGeom>
            <a:avLst/>
            <a:gdLst/>
            <a:ahLst/>
            <a:cxnLst>
              <a:cxn ang="0">
                <a:pos x="367" y="485"/>
              </a:cxn>
              <a:cxn ang="0">
                <a:pos x="488" y="485"/>
              </a:cxn>
              <a:cxn ang="0">
                <a:pos x="488" y="510"/>
              </a:cxn>
              <a:cxn ang="0">
                <a:pos x="367" y="510"/>
              </a:cxn>
              <a:cxn ang="0">
                <a:pos x="367" y="701"/>
              </a:cxn>
              <a:cxn ang="0">
                <a:pos x="341" y="701"/>
              </a:cxn>
              <a:cxn ang="0">
                <a:pos x="341" y="510"/>
              </a:cxn>
              <a:cxn ang="0">
                <a:pos x="0" y="510"/>
              </a:cxn>
              <a:cxn ang="0">
                <a:pos x="0" y="496"/>
              </a:cxn>
              <a:cxn ang="0">
                <a:pos x="335" y="0"/>
              </a:cxn>
              <a:cxn ang="0">
                <a:pos x="367" y="0"/>
              </a:cxn>
              <a:cxn ang="0">
                <a:pos x="367" y="485"/>
              </a:cxn>
              <a:cxn ang="0">
                <a:pos x="42" y="485"/>
              </a:cxn>
              <a:cxn ang="0">
                <a:pos x="341" y="485"/>
              </a:cxn>
              <a:cxn ang="0">
                <a:pos x="341" y="37"/>
              </a:cxn>
              <a:cxn ang="0">
                <a:pos x="338" y="35"/>
              </a:cxn>
              <a:cxn ang="0">
                <a:pos x="300" y="98"/>
              </a:cxn>
              <a:cxn ang="0">
                <a:pos x="42" y="485"/>
              </a:cxn>
            </a:cxnLst>
            <a:rect l="0" t="0" r="r" b="b"/>
            <a:pathLst>
              <a:path w="488" h="701">
                <a:moveTo>
                  <a:pt x="367" y="485"/>
                </a:moveTo>
                <a:lnTo>
                  <a:pt x="488" y="485"/>
                </a:lnTo>
                <a:lnTo>
                  <a:pt x="488" y="510"/>
                </a:lnTo>
                <a:lnTo>
                  <a:pt x="367" y="510"/>
                </a:lnTo>
                <a:lnTo>
                  <a:pt x="367" y="701"/>
                </a:lnTo>
                <a:lnTo>
                  <a:pt x="341" y="701"/>
                </a:lnTo>
                <a:lnTo>
                  <a:pt x="341" y="510"/>
                </a:lnTo>
                <a:lnTo>
                  <a:pt x="0" y="510"/>
                </a:lnTo>
                <a:lnTo>
                  <a:pt x="0" y="496"/>
                </a:lnTo>
                <a:lnTo>
                  <a:pt x="335" y="0"/>
                </a:lnTo>
                <a:lnTo>
                  <a:pt x="367" y="0"/>
                </a:lnTo>
                <a:lnTo>
                  <a:pt x="367" y="485"/>
                </a:lnTo>
                <a:close/>
                <a:moveTo>
                  <a:pt x="42" y="485"/>
                </a:moveTo>
                <a:lnTo>
                  <a:pt x="341" y="485"/>
                </a:lnTo>
                <a:lnTo>
                  <a:pt x="341" y="37"/>
                </a:lnTo>
                <a:lnTo>
                  <a:pt x="338" y="35"/>
                </a:lnTo>
                <a:lnTo>
                  <a:pt x="300" y="98"/>
                </a:lnTo>
                <a:lnTo>
                  <a:pt x="42" y="485"/>
                </a:lnTo>
                <a:close/>
              </a:path>
            </a:pathLst>
          </a:custGeom>
          <a:solidFill>
            <a:srgbClr val="40404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cxnSp>
        <p:nvCxnSpPr>
          <p:cNvPr id="30" name="Прямая со стрелкой 29">
            <a:extLst>
              <a:ext uri="{FF2B5EF4-FFF2-40B4-BE49-F238E27FC236}">
                <a16:creationId xmlns="" xmlns:a16="http://schemas.microsoft.com/office/drawing/2014/main" id="{386F7629-0E70-46BE-8C67-59846EE39D5E}"/>
              </a:ext>
            </a:extLst>
          </p:cNvPr>
          <p:cNvCxnSpPr>
            <a:cxnSpLocks/>
          </p:cNvCxnSpPr>
          <p:nvPr/>
        </p:nvCxnSpPr>
        <p:spPr>
          <a:xfrm>
            <a:off x="495400" y="3414647"/>
            <a:ext cx="0" cy="36702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>
            <a:extLst>
              <a:ext uri="{FF2B5EF4-FFF2-40B4-BE49-F238E27FC236}">
                <a16:creationId xmlns="" xmlns:a16="http://schemas.microsoft.com/office/drawing/2014/main" id="{5A5C2215-90EC-4EAD-A415-3C800EF977A8}"/>
              </a:ext>
            </a:extLst>
          </p:cNvPr>
          <p:cNvCxnSpPr>
            <a:cxnSpLocks/>
          </p:cNvCxnSpPr>
          <p:nvPr/>
        </p:nvCxnSpPr>
        <p:spPr>
          <a:xfrm>
            <a:off x="495400" y="4372658"/>
            <a:ext cx="0" cy="36702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>
            <a:extLst>
              <a:ext uri="{FF2B5EF4-FFF2-40B4-BE49-F238E27FC236}">
                <a16:creationId xmlns="" xmlns:a16="http://schemas.microsoft.com/office/drawing/2014/main" id="{6E3508F6-0DA3-430D-9C28-236839D8F4D6}"/>
              </a:ext>
            </a:extLst>
          </p:cNvPr>
          <p:cNvCxnSpPr>
            <a:cxnSpLocks/>
          </p:cNvCxnSpPr>
          <p:nvPr/>
        </p:nvCxnSpPr>
        <p:spPr>
          <a:xfrm>
            <a:off x="495400" y="5323206"/>
            <a:ext cx="0" cy="36702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429038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914</TotalTime>
  <Words>1465</Words>
  <Application>Microsoft Office PowerPoint</Application>
  <PresentationFormat>Произвольный</PresentationFormat>
  <Paragraphs>322</Paragraphs>
  <Slides>10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Алексеев Владимир Геннадьевич</dc:creator>
  <cp:lastModifiedBy>Барковская Екатерина Павловна</cp:lastModifiedBy>
  <cp:revision>101</cp:revision>
  <cp:lastPrinted>2019-04-23T08:45:37Z</cp:lastPrinted>
  <dcterms:created xsi:type="dcterms:W3CDTF">2019-01-18T08:16:29Z</dcterms:created>
  <dcterms:modified xsi:type="dcterms:W3CDTF">2019-04-30T11:50:58Z</dcterms:modified>
</cp:coreProperties>
</file>